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92" r:id="rId2"/>
    <p:sldId id="257" r:id="rId3"/>
    <p:sldId id="259" r:id="rId4"/>
    <p:sldId id="258" r:id="rId5"/>
    <p:sldId id="294" r:id="rId6"/>
    <p:sldId id="260" r:id="rId7"/>
    <p:sldId id="293" r:id="rId8"/>
    <p:sldId id="420" r:id="rId9"/>
    <p:sldId id="262" r:id="rId10"/>
    <p:sldId id="264" r:id="rId11"/>
    <p:sldId id="270" r:id="rId12"/>
    <p:sldId id="276" r:id="rId13"/>
    <p:sldId id="269" r:id="rId14"/>
    <p:sldId id="272" r:id="rId15"/>
    <p:sldId id="265" r:id="rId16"/>
    <p:sldId id="266" r:id="rId17"/>
    <p:sldId id="268" r:id="rId18"/>
    <p:sldId id="267" r:id="rId19"/>
    <p:sldId id="271" r:id="rId20"/>
    <p:sldId id="273" r:id="rId21"/>
    <p:sldId id="274" r:id="rId22"/>
    <p:sldId id="275" r:id="rId23"/>
    <p:sldId id="263" r:id="rId24"/>
    <p:sldId id="421" r:id="rId25"/>
    <p:sldId id="42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707" autoAdjust="0"/>
  </p:normalViewPr>
  <p:slideViewPr>
    <p:cSldViewPr snapToGrid="0">
      <p:cViewPr varScale="1">
        <p:scale>
          <a:sx n="76" d="100"/>
          <a:sy n="76" d="100"/>
        </p:scale>
        <p:origin x="696" y="84"/>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7A4BFE-5C62-4597-BB8E-B6D8D2E97D48}"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BFF9EA45-71BA-4DAA-933D-A57180CF5584}">
      <dgm:prSet custT="1"/>
      <dgm:spPr/>
      <dgm:t>
        <a:bodyPr/>
        <a:lstStyle/>
        <a:p>
          <a:pPr algn="ctr">
            <a:lnSpc>
              <a:spcPct val="100000"/>
            </a:lnSpc>
          </a:pPr>
          <a:r>
            <a:rPr lang="en-CA" sz="2400" dirty="0"/>
            <a:t>Sponsors are advised to begin preparing newcomer(s) for the end of the sponsorship period and transition to the post-sponsorship period </a:t>
          </a:r>
          <a:r>
            <a:rPr lang="en-CA" sz="2400" b="1" dirty="0"/>
            <a:t>as early as Month 9</a:t>
          </a:r>
          <a:r>
            <a:rPr lang="en-CA" sz="2400" dirty="0"/>
            <a:t>. </a:t>
          </a:r>
          <a:endParaRPr lang="en-US" sz="2400" dirty="0"/>
        </a:p>
      </dgm:t>
    </dgm:pt>
    <dgm:pt modelId="{2130EC2B-F0EE-4505-B890-A761E77146D1}" type="parTrans" cxnId="{AD258AF6-B6A1-4BFE-9D8F-DC339E34AD63}">
      <dgm:prSet/>
      <dgm:spPr/>
      <dgm:t>
        <a:bodyPr/>
        <a:lstStyle/>
        <a:p>
          <a:endParaRPr lang="en-US"/>
        </a:p>
      </dgm:t>
    </dgm:pt>
    <dgm:pt modelId="{D7A9C9CA-5370-497B-AA8A-996E3176CF60}" type="sibTrans" cxnId="{AD258AF6-B6A1-4BFE-9D8F-DC339E34AD63}">
      <dgm:prSet/>
      <dgm:spPr/>
      <dgm:t>
        <a:bodyPr/>
        <a:lstStyle/>
        <a:p>
          <a:pPr>
            <a:lnSpc>
              <a:spcPct val="100000"/>
            </a:lnSpc>
          </a:pPr>
          <a:endParaRPr lang="en-US"/>
        </a:p>
      </dgm:t>
    </dgm:pt>
    <dgm:pt modelId="{95ED8B76-34D5-4383-9D00-DB7AFC856339}">
      <dgm:prSet custT="1"/>
      <dgm:spPr/>
      <dgm:t>
        <a:bodyPr/>
        <a:lstStyle/>
        <a:p>
          <a:pPr algn="ctr">
            <a:lnSpc>
              <a:spcPct val="100000"/>
            </a:lnSpc>
          </a:pPr>
          <a:r>
            <a:rPr lang="en-CA" sz="2400" dirty="0"/>
            <a:t>At the </a:t>
          </a:r>
          <a:r>
            <a:rPr lang="en-CA" sz="2400" b="1" dirty="0"/>
            <a:t>beginning of Month 9</a:t>
          </a:r>
          <a:r>
            <a:rPr lang="en-CA" sz="2400" dirty="0"/>
            <a:t>, sponsors are advised to conduct a needs assessment, which should be conducted in conjunction with the newcomer(s).</a:t>
          </a:r>
          <a:endParaRPr lang="en-US" sz="2400" dirty="0"/>
        </a:p>
      </dgm:t>
    </dgm:pt>
    <dgm:pt modelId="{2B3349C4-03A9-427C-8FDA-57E941B8DCD3}" type="parTrans" cxnId="{17BCC6BB-2E2E-4EC7-AA59-213188684E17}">
      <dgm:prSet/>
      <dgm:spPr/>
      <dgm:t>
        <a:bodyPr/>
        <a:lstStyle/>
        <a:p>
          <a:endParaRPr lang="en-US"/>
        </a:p>
      </dgm:t>
    </dgm:pt>
    <dgm:pt modelId="{1D799A1C-1DCC-486E-8229-E2FB076A6CC4}" type="sibTrans" cxnId="{17BCC6BB-2E2E-4EC7-AA59-213188684E17}">
      <dgm:prSet/>
      <dgm:spPr/>
      <dgm:t>
        <a:bodyPr/>
        <a:lstStyle/>
        <a:p>
          <a:endParaRPr lang="en-US"/>
        </a:p>
      </dgm:t>
    </dgm:pt>
    <dgm:pt modelId="{F8517D9B-C0D5-45F3-8EF8-7E97FE95822A}" type="pres">
      <dgm:prSet presAssocID="{E57A4BFE-5C62-4597-BB8E-B6D8D2E97D48}" presName="root" presStyleCnt="0">
        <dgm:presLayoutVars>
          <dgm:dir/>
          <dgm:resizeHandles val="exact"/>
        </dgm:presLayoutVars>
      </dgm:prSet>
      <dgm:spPr/>
    </dgm:pt>
    <dgm:pt modelId="{1BC8F589-5AB2-44F3-A6AC-D3EAEE8458EC}" type="pres">
      <dgm:prSet presAssocID="{E57A4BFE-5C62-4597-BB8E-B6D8D2E97D48}" presName="container" presStyleCnt="0">
        <dgm:presLayoutVars>
          <dgm:dir/>
          <dgm:resizeHandles val="exact"/>
        </dgm:presLayoutVars>
      </dgm:prSet>
      <dgm:spPr/>
    </dgm:pt>
    <dgm:pt modelId="{63B480B6-F8FF-4E7E-8ABB-176BB3B01D60}" type="pres">
      <dgm:prSet presAssocID="{BFF9EA45-71BA-4DAA-933D-A57180CF5584}" presName="compNode" presStyleCnt="0"/>
      <dgm:spPr/>
    </dgm:pt>
    <dgm:pt modelId="{A0FC1402-AD58-4E3C-9398-4114BE5722E5}" type="pres">
      <dgm:prSet presAssocID="{BFF9EA45-71BA-4DAA-933D-A57180CF5584}" presName="iconBgRect" presStyleLbl="bgShp" presStyleIdx="0" presStyleCnt="2" custLinFactX="33827" custLinFactY="-4193" custLinFactNeighborX="100000" custLinFactNeighborY="-100000"/>
      <dgm:spPr/>
    </dgm:pt>
    <dgm:pt modelId="{9B9A474B-3B3A-45C8-A79C-D80133DABDFF}" type="pres">
      <dgm:prSet presAssocID="{BFF9EA45-71BA-4DAA-933D-A57180CF5584}" presName="iconRect" presStyleLbl="node1" presStyleIdx="0" presStyleCnt="2" custLinFactX="100000" custLinFactY="-79643" custLinFactNeighborX="130703" custLinFactNeighborY="-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aily calendar outline"/>
        </a:ext>
      </dgm:extLst>
    </dgm:pt>
    <dgm:pt modelId="{BE687BF9-6074-496D-888B-4292B2ABC2C6}" type="pres">
      <dgm:prSet presAssocID="{BFF9EA45-71BA-4DAA-933D-A57180CF5584}" presName="spaceRect" presStyleCnt="0"/>
      <dgm:spPr/>
    </dgm:pt>
    <dgm:pt modelId="{E375D126-7DAC-47C4-94E8-2E820B405E29}" type="pres">
      <dgm:prSet presAssocID="{BFF9EA45-71BA-4DAA-933D-A57180CF5584}" presName="textRect" presStyleLbl="revTx" presStyleIdx="0" presStyleCnt="2" custScaleX="147842" custScaleY="100000" custLinFactNeighborX="-21053" custLinFactNeighborY="40690">
        <dgm:presLayoutVars>
          <dgm:chMax val="1"/>
          <dgm:chPref val="1"/>
        </dgm:presLayoutVars>
      </dgm:prSet>
      <dgm:spPr/>
    </dgm:pt>
    <dgm:pt modelId="{3E32C8BA-4A88-48B6-89F0-CC9A232E028B}" type="pres">
      <dgm:prSet presAssocID="{D7A9C9CA-5370-497B-AA8A-996E3176CF60}" presName="sibTrans" presStyleLbl="sibTrans2D1" presStyleIdx="0" presStyleCnt="0"/>
      <dgm:spPr/>
    </dgm:pt>
    <dgm:pt modelId="{98EE6EE0-B84C-4A9B-85FA-F9AEDA87B9E7}" type="pres">
      <dgm:prSet presAssocID="{95ED8B76-34D5-4383-9D00-DB7AFC856339}" presName="compNode" presStyleCnt="0"/>
      <dgm:spPr/>
    </dgm:pt>
    <dgm:pt modelId="{6C2B75AD-2CF5-40D5-A9FB-0B0608BF767E}" type="pres">
      <dgm:prSet presAssocID="{95ED8B76-34D5-4383-9D00-DB7AFC856339}" presName="iconBgRect" presStyleLbl="bgShp" presStyleIdx="1" presStyleCnt="2" custLinFactX="22853" custLinFactY="-7331" custLinFactNeighborX="100000" custLinFactNeighborY="-100000"/>
      <dgm:spPr/>
    </dgm:pt>
    <dgm:pt modelId="{CF1F4E8E-1C2F-467F-8167-E46DE101E1B9}" type="pres">
      <dgm:prSet presAssocID="{95ED8B76-34D5-4383-9D00-DB7AFC856339}" presName="iconRect" presStyleLbl="node1" presStyleIdx="1" presStyleCnt="2" custLinFactX="100000" custLinFactY="-85053" custLinFactNeighborX="111816" custLinFactNeighborY="-1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Questions outline"/>
        </a:ext>
      </dgm:extLst>
    </dgm:pt>
    <dgm:pt modelId="{5D045954-B798-4885-B456-ACF648D4CB61}" type="pres">
      <dgm:prSet presAssocID="{95ED8B76-34D5-4383-9D00-DB7AFC856339}" presName="spaceRect" presStyleCnt="0"/>
      <dgm:spPr/>
    </dgm:pt>
    <dgm:pt modelId="{D8DE8C87-5348-449D-BF2F-0405E8559F2E}" type="pres">
      <dgm:prSet presAssocID="{95ED8B76-34D5-4383-9D00-DB7AFC856339}" presName="textRect" presStyleLbl="revTx" presStyleIdx="1" presStyleCnt="2" custScaleX="135424" custLinFactNeighborX="-23821" custLinFactNeighborY="41456">
        <dgm:presLayoutVars>
          <dgm:chMax val="1"/>
          <dgm:chPref val="1"/>
        </dgm:presLayoutVars>
      </dgm:prSet>
      <dgm:spPr/>
    </dgm:pt>
  </dgm:ptLst>
  <dgm:cxnLst>
    <dgm:cxn modelId="{313D973B-F36A-42B4-91A7-042501848C55}" type="presOf" srcId="{BFF9EA45-71BA-4DAA-933D-A57180CF5584}" destId="{E375D126-7DAC-47C4-94E8-2E820B405E29}" srcOrd="0" destOrd="0" presId="urn:microsoft.com/office/officeart/2018/2/layout/IconCircleList"/>
    <dgm:cxn modelId="{03BC5061-7728-4BF5-B8C1-12B995A813FC}" type="presOf" srcId="{D7A9C9CA-5370-497B-AA8A-996E3176CF60}" destId="{3E32C8BA-4A88-48B6-89F0-CC9A232E028B}" srcOrd="0" destOrd="0" presId="urn:microsoft.com/office/officeart/2018/2/layout/IconCircleList"/>
    <dgm:cxn modelId="{17BCC6BB-2E2E-4EC7-AA59-213188684E17}" srcId="{E57A4BFE-5C62-4597-BB8E-B6D8D2E97D48}" destId="{95ED8B76-34D5-4383-9D00-DB7AFC856339}" srcOrd="1" destOrd="0" parTransId="{2B3349C4-03A9-427C-8FDA-57E941B8DCD3}" sibTransId="{1D799A1C-1DCC-486E-8229-E2FB076A6CC4}"/>
    <dgm:cxn modelId="{357243E5-939B-4BA5-BA10-1CC9828ECFC0}" type="presOf" srcId="{95ED8B76-34D5-4383-9D00-DB7AFC856339}" destId="{D8DE8C87-5348-449D-BF2F-0405E8559F2E}" srcOrd="0" destOrd="0" presId="urn:microsoft.com/office/officeart/2018/2/layout/IconCircleList"/>
    <dgm:cxn modelId="{8B75C9E6-EF2F-4905-9D8E-FBD1A80FD267}" type="presOf" srcId="{E57A4BFE-5C62-4597-BB8E-B6D8D2E97D48}" destId="{F8517D9B-C0D5-45F3-8EF8-7E97FE95822A}" srcOrd="0" destOrd="0" presId="urn:microsoft.com/office/officeart/2018/2/layout/IconCircleList"/>
    <dgm:cxn modelId="{AD258AF6-B6A1-4BFE-9D8F-DC339E34AD63}" srcId="{E57A4BFE-5C62-4597-BB8E-B6D8D2E97D48}" destId="{BFF9EA45-71BA-4DAA-933D-A57180CF5584}" srcOrd="0" destOrd="0" parTransId="{2130EC2B-F0EE-4505-B890-A761E77146D1}" sibTransId="{D7A9C9CA-5370-497B-AA8A-996E3176CF60}"/>
    <dgm:cxn modelId="{E7D6B86F-3C76-4FB3-9DF0-CFE12AFEFF7D}" type="presParOf" srcId="{F8517D9B-C0D5-45F3-8EF8-7E97FE95822A}" destId="{1BC8F589-5AB2-44F3-A6AC-D3EAEE8458EC}" srcOrd="0" destOrd="0" presId="urn:microsoft.com/office/officeart/2018/2/layout/IconCircleList"/>
    <dgm:cxn modelId="{64C01092-544F-4BF6-8261-F35AD8E3C336}" type="presParOf" srcId="{1BC8F589-5AB2-44F3-A6AC-D3EAEE8458EC}" destId="{63B480B6-F8FF-4E7E-8ABB-176BB3B01D60}" srcOrd="0" destOrd="0" presId="urn:microsoft.com/office/officeart/2018/2/layout/IconCircleList"/>
    <dgm:cxn modelId="{49500F5E-3A74-48B5-9783-413DB7DD4B73}" type="presParOf" srcId="{63B480B6-F8FF-4E7E-8ABB-176BB3B01D60}" destId="{A0FC1402-AD58-4E3C-9398-4114BE5722E5}" srcOrd="0" destOrd="0" presId="urn:microsoft.com/office/officeart/2018/2/layout/IconCircleList"/>
    <dgm:cxn modelId="{424DB888-F7E1-4401-9516-29573D7CF2B8}" type="presParOf" srcId="{63B480B6-F8FF-4E7E-8ABB-176BB3B01D60}" destId="{9B9A474B-3B3A-45C8-A79C-D80133DABDFF}" srcOrd="1" destOrd="0" presId="urn:microsoft.com/office/officeart/2018/2/layout/IconCircleList"/>
    <dgm:cxn modelId="{4963AC9D-C55F-4876-8CA6-7DDB2B3DEFFA}" type="presParOf" srcId="{63B480B6-F8FF-4E7E-8ABB-176BB3B01D60}" destId="{BE687BF9-6074-496D-888B-4292B2ABC2C6}" srcOrd="2" destOrd="0" presId="urn:microsoft.com/office/officeart/2018/2/layout/IconCircleList"/>
    <dgm:cxn modelId="{10C1A005-4B2B-410C-885E-B72E029D91F6}" type="presParOf" srcId="{63B480B6-F8FF-4E7E-8ABB-176BB3B01D60}" destId="{E375D126-7DAC-47C4-94E8-2E820B405E29}" srcOrd="3" destOrd="0" presId="urn:microsoft.com/office/officeart/2018/2/layout/IconCircleList"/>
    <dgm:cxn modelId="{79CAD898-A473-4EF5-8EE5-7E6E0D11B7D5}" type="presParOf" srcId="{1BC8F589-5AB2-44F3-A6AC-D3EAEE8458EC}" destId="{3E32C8BA-4A88-48B6-89F0-CC9A232E028B}" srcOrd="1" destOrd="0" presId="urn:microsoft.com/office/officeart/2018/2/layout/IconCircleList"/>
    <dgm:cxn modelId="{6DD522A6-B174-481B-A11D-6F25D0360043}" type="presParOf" srcId="{1BC8F589-5AB2-44F3-A6AC-D3EAEE8458EC}" destId="{98EE6EE0-B84C-4A9B-85FA-F9AEDA87B9E7}" srcOrd="2" destOrd="0" presId="urn:microsoft.com/office/officeart/2018/2/layout/IconCircleList"/>
    <dgm:cxn modelId="{9619C015-D472-4FF5-BFCB-024728E63512}" type="presParOf" srcId="{98EE6EE0-B84C-4A9B-85FA-F9AEDA87B9E7}" destId="{6C2B75AD-2CF5-40D5-A9FB-0B0608BF767E}" srcOrd="0" destOrd="0" presId="urn:microsoft.com/office/officeart/2018/2/layout/IconCircleList"/>
    <dgm:cxn modelId="{178A39DE-F5BA-4939-AF28-C2ED2969165E}" type="presParOf" srcId="{98EE6EE0-B84C-4A9B-85FA-F9AEDA87B9E7}" destId="{CF1F4E8E-1C2F-467F-8167-E46DE101E1B9}" srcOrd="1" destOrd="0" presId="urn:microsoft.com/office/officeart/2018/2/layout/IconCircleList"/>
    <dgm:cxn modelId="{D468078B-77BA-4016-845B-FD04E9E3D75D}" type="presParOf" srcId="{98EE6EE0-B84C-4A9B-85FA-F9AEDA87B9E7}" destId="{5D045954-B798-4885-B456-ACF648D4CB61}" srcOrd="2" destOrd="0" presId="urn:microsoft.com/office/officeart/2018/2/layout/IconCircleList"/>
    <dgm:cxn modelId="{39B8ACCF-099E-4D97-8111-45844F561D3C}" type="presParOf" srcId="{98EE6EE0-B84C-4A9B-85FA-F9AEDA87B9E7}" destId="{D8DE8C87-5348-449D-BF2F-0405E8559F2E}"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8A1697-EA9D-401B-B04B-A5D72788A218}"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07E88FDD-07F2-4E6C-B6C5-8B77630470CC}">
      <dgm:prSet custT="1"/>
      <dgm:spPr/>
      <dgm:t>
        <a:bodyPr/>
        <a:lstStyle/>
        <a:p>
          <a:pPr>
            <a:lnSpc>
              <a:spcPct val="100000"/>
            </a:lnSpc>
            <a:defRPr cap="all"/>
          </a:pPr>
          <a:r>
            <a:rPr lang="en-CA" sz="2000" dirty="0"/>
            <a:t>Evaluating the sponsorship period, including your experiences as sponsors.</a:t>
          </a:r>
          <a:endParaRPr lang="en-US" sz="2000" dirty="0"/>
        </a:p>
      </dgm:t>
    </dgm:pt>
    <dgm:pt modelId="{AA6F379E-8AA3-45D8-A193-99DF43365BEB}" type="parTrans" cxnId="{36B62F7E-D650-4AE6-AF43-3D45751F0781}">
      <dgm:prSet/>
      <dgm:spPr/>
      <dgm:t>
        <a:bodyPr/>
        <a:lstStyle/>
        <a:p>
          <a:endParaRPr lang="en-US"/>
        </a:p>
      </dgm:t>
    </dgm:pt>
    <dgm:pt modelId="{ECF1C050-B096-4584-A4E2-27B79C345F46}" type="sibTrans" cxnId="{36B62F7E-D650-4AE6-AF43-3D45751F0781}">
      <dgm:prSet/>
      <dgm:spPr/>
      <dgm:t>
        <a:bodyPr/>
        <a:lstStyle/>
        <a:p>
          <a:endParaRPr lang="en-US"/>
        </a:p>
      </dgm:t>
    </dgm:pt>
    <dgm:pt modelId="{71E84AAF-FBB4-4AC8-A7CA-1054DDDAAD6C}">
      <dgm:prSet custT="1"/>
      <dgm:spPr/>
      <dgm:t>
        <a:bodyPr/>
        <a:lstStyle/>
        <a:p>
          <a:pPr>
            <a:lnSpc>
              <a:spcPct val="100000"/>
            </a:lnSpc>
            <a:defRPr cap="all"/>
          </a:pPr>
          <a:r>
            <a:rPr lang="en-CA" sz="2000" dirty="0"/>
            <a:t>The settlement needs of the newcomer(s) before the sponsorship period comes to an end.</a:t>
          </a:r>
          <a:endParaRPr lang="en-US" sz="2000" dirty="0"/>
        </a:p>
      </dgm:t>
    </dgm:pt>
    <dgm:pt modelId="{A2113618-CA00-4460-A8E7-0271D4BDFE1C}" type="parTrans" cxnId="{87BB193C-B206-47AD-B777-A6210A9EC829}">
      <dgm:prSet/>
      <dgm:spPr/>
      <dgm:t>
        <a:bodyPr/>
        <a:lstStyle/>
        <a:p>
          <a:endParaRPr lang="en-US"/>
        </a:p>
      </dgm:t>
    </dgm:pt>
    <dgm:pt modelId="{C8D94ED2-278B-4E89-89E3-92033F42AA3B}" type="sibTrans" cxnId="{87BB193C-B206-47AD-B777-A6210A9EC829}">
      <dgm:prSet/>
      <dgm:spPr/>
      <dgm:t>
        <a:bodyPr/>
        <a:lstStyle/>
        <a:p>
          <a:endParaRPr lang="en-US"/>
        </a:p>
      </dgm:t>
    </dgm:pt>
    <dgm:pt modelId="{037A44A6-B22E-4520-9676-751110B4CD4F}">
      <dgm:prSet/>
      <dgm:spPr/>
      <dgm:t>
        <a:bodyPr/>
        <a:lstStyle/>
        <a:p>
          <a:pPr>
            <a:lnSpc>
              <a:spcPct val="100000"/>
            </a:lnSpc>
            <a:defRPr cap="all"/>
          </a:pPr>
          <a:r>
            <a:rPr lang="en-CA" dirty="0"/>
            <a:t>The sponsors’ relationship with newcomer(s) in the post-sponsorship period.</a:t>
          </a:r>
          <a:endParaRPr lang="en-US" dirty="0"/>
        </a:p>
      </dgm:t>
    </dgm:pt>
    <dgm:pt modelId="{78A085EB-4A38-4B25-A014-C6808D26E54A}" type="parTrans" cxnId="{D6BF194F-30AA-491F-A3F5-B5E7919088BB}">
      <dgm:prSet/>
      <dgm:spPr/>
      <dgm:t>
        <a:bodyPr/>
        <a:lstStyle/>
        <a:p>
          <a:endParaRPr lang="en-US"/>
        </a:p>
      </dgm:t>
    </dgm:pt>
    <dgm:pt modelId="{96EA4BA0-EACF-4E2B-ACAA-FF2B1F968F49}" type="sibTrans" cxnId="{D6BF194F-30AA-491F-A3F5-B5E7919088BB}">
      <dgm:prSet/>
      <dgm:spPr/>
      <dgm:t>
        <a:bodyPr/>
        <a:lstStyle/>
        <a:p>
          <a:endParaRPr lang="en-US"/>
        </a:p>
      </dgm:t>
    </dgm:pt>
    <dgm:pt modelId="{E5535E87-1670-4A57-AAEE-AF6BDD5EBB91}" type="pres">
      <dgm:prSet presAssocID="{978A1697-EA9D-401B-B04B-A5D72788A218}" presName="root" presStyleCnt="0">
        <dgm:presLayoutVars>
          <dgm:dir/>
          <dgm:resizeHandles val="exact"/>
        </dgm:presLayoutVars>
      </dgm:prSet>
      <dgm:spPr/>
    </dgm:pt>
    <dgm:pt modelId="{B128DCB8-7166-47FE-997C-3A51F03D7EA1}" type="pres">
      <dgm:prSet presAssocID="{07E88FDD-07F2-4E6C-B6C5-8B77630470CC}" presName="compNode" presStyleCnt="0"/>
      <dgm:spPr/>
    </dgm:pt>
    <dgm:pt modelId="{9AFF1D97-C179-46CF-84E4-908CE31F0C3A}" type="pres">
      <dgm:prSet presAssocID="{07E88FDD-07F2-4E6C-B6C5-8B77630470CC}" presName="iconBgRect" presStyleLbl="bgShp" presStyleIdx="0" presStyleCnt="3"/>
      <dgm:spPr/>
    </dgm:pt>
    <dgm:pt modelId="{C4BE8178-188E-4812-A217-78562FA10161}" type="pres">
      <dgm:prSet presAssocID="{07E88FDD-07F2-4E6C-B6C5-8B77630470CC}"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laybook outline"/>
        </a:ext>
      </dgm:extLst>
    </dgm:pt>
    <dgm:pt modelId="{C5F03972-1238-47E8-B77D-F442F87A833E}" type="pres">
      <dgm:prSet presAssocID="{07E88FDD-07F2-4E6C-B6C5-8B77630470CC}" presName="spaceRect" presStyleCnt="0"/>
      <dgm:spPr/>
    </dgm:pt>
    <dgm:pt modelId="{9C956DE8-0B7B-4749-BD60-54F607307555}" type="pres">
      <dgm:prSet presAssocID="{07E88FDD-07F2-4E6C-B6C5-8B77630470CC}" presName="textRect" presStyleLbl="revTx" presStyleIdx="0" presStyleCnt="3" custLinFactNeighborX="998" custLinFactNeighborY="-48517">
        <dgm:presLayoutVars>
          <dgm:chMax val="1"/>
          <dgm:chPref val="1"/>
        </dgm:presLayoutVars>
      </dgm:prSet>
      <dgm:spPr/>
    </dgm:pt>
    <dgm:pt modelId="{D8591253-154C-4630-BE40-DF2CAFE59ADD}" type="pres">
      <dgm:prSet presAssocID="{ECF1C050-B096-4584-A4E2-27B79C345F46}" presName="sibTrans" presStyleCnt="0"/>
      <dgm:spPr/>
    </dgm:pt>
    <dgm:pt modelId="{3C6BED30-656D-44FE-8083-100A3CDB705B}" type="pres">
      <dgm:prSet presAssocID="{71E84AAF-FBB4-4AC8-A7CA-1054DDDAAD6C}" presName="compNode" presStyleCnt="0"/>
      <dgm:spPr/>
    </dgm:pt>
    <dgm:pt modelId="{7184CCE0-C427-4EBE-986D-522350026314}" type="pres">
      <dgm:prSet presAssocID="{71E84AAF-FBB4-4AC8-A7CA-1054DDDAAD6C}" presName="iconBgRect" presStyleLbl="bgShp" presStyleIdx="1" presStyleCnt="3"/>
      <dgm:spPr/>
    </dgm:pt>
    <dgm:pt modelId="{0197D139-FF45-41D9-AA77-36D41D71CC06}" type="pres">
      <dgm:prSet presAssocID="{71E84AAF-FBB4-4AC8-A7CA-1054DDDAAD6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oor Open outline"/>
        </a:ext>
      </dgm:extLst>
    </dgm:pt>
    <dgm:pt modelId="{D6D37209-1875-4169-B53A-11FC11A654B1}" type="pres">
      <dgm:prSet presAssocID="{71E84AAF-FBB4-4AC8-A7CA-1054DDDAAD6C}" presName="spaceRect" presStyleCnt="0"/>
      <dgm:spPr/>
    </dgm:pt>
    <dgm:pt modelId="{F4965DFE-2582-4F5A-80CD-639B641C08EF}" type="pres">
      <dgm:prSet presAssocID="{71E84AAF-FBB4-4AC8-A7CA-1054DDDAAD6C}" presName="textRect" presStyleLbl="revTx" presStyleIdx="1" presStyleCnt="3" custLinFactNeighborY="-45663">
        <dgm:presLayoutVars>
          <dgm:chMax val="1"/>
          <dgm:chPref val="1"/>
        </dgm:presLayoutVars>
      </dgm:prSet>
      <dgm:spPr/>
    </dgm:pt>
    <dgm:pt modelId="{6C6074B9-EFB6-4F90-82B0-9E00535F32FE}" type="pres">
      <dgm:prSet presAssocID="{C8D94ED2-278B-4E89-89E3-92033F42AA3B}" presName="sibTrans" presStyleCnt="0"/>
      <dgm:spPr/>
    </dgm:pt>
    <dgm:pt modelId="{A377EB07-EFA2-45B2-8FB2-DB5EA1340499}" type="pres">
      <dgm:prSet presAssocID="{037A44A6-B22E-4520-9676-751110B4CD4F}" presName="compNode" presStyleCnt="0"/>
      <dgm:spPr/>
    </dgm:pt>
    <dgm:pt modelId="{382C0914-1584-40A9-98D3-B53B5AF9A4CA}" type="pres">
      <dgm:prSet presAssocID="{037A44A6-B22E-4520-9676-751110B4CD4F}" presName="iconBgRect" presStyleLbl="bgShp" presStyleIdx="2" presStyleCnt="3"/>
      <dgm:spPr/>
    </dgm:pt>
    <dgm:pt modelId="{6E97BDE8-1D40-4082-86CB-4820C638F615}" type="pres">
      <dgm:prSet presAssocID="{037A44A6-B22E-4520-9676-751110B4CD4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Users outline"/>
        </a:ext>
      </dgm:extLst>
    </dgm:pt>
    <dgm:pt modelId="{2EF7EB1E-F124-445F-BA9A-809A491E42D5}" type="pres">
      <dgm:prSet presAssocID="{037A44A6-B22E-4520-9676-751110B4CD4F}" presName="spaceRect" presStyleCnt="0"/>
      <dgm:spPr/>
    </dgm:pt>
    <dgm:pt modelId="{2F5AEDCD-4F0C-4CF0-9FFC-877BD5235B75}" type="pres">
      <dgm:prSet presAssocID="{037A44A6-B22E-4520-9676-751110B4CD4F}" presName="textRect" presStyleLbl="revTx" presStyleIdx="2" presStyleCnt="3" custLinFactNeighborX="-998" custLinFactNeighborY="-44236">
        <dgm:presLayoutVars>
          <dgm:chMax val="1"/>
          <dgm:chPref val="1"/>
        </dgm:presLayoutVars>
      </dgm:prSet>
      <dgm:spPr/>
    </dgm:pt>
  </dgm:ptLst>
  <dgm:cxnLst>
    <dgm:cxn modelId="{87BB193C-B206-47AD-B777-A6210A9EC829}" srcId="{978A1697-EA9D-401B-B04B-A5D72788A218}" destId="{71E84AAF-FBB4-4AC8-A7CA-1054DDDAAD6C}" srcOrd="1" destOrd="0" parTransId="{A2113618-CA00-4460-A8E7-0271D4BDFE1C}" sibTransId="{C8D94ED2-278B-4E89-89E3-92033F42AA3B}"/>
    <dgm:cxn modelId="{A429C649-A151-4A12-9A79-8C3FF647082E}" type="presOf" srcId="{07E88FDD-07F2-4E6C-B6C5-8B77630470CC}" destId="{9C956DE8-0B7B-4749-BD60-54F607307555}" srcOrd="0" destOrd="0" presId="urn:microsoft.com/office/officeart/2018/5/layout/IconCircleLabelList"/>
    <dgm:cxn modelId="{D6BF194F-30AA-491F-A3F5-B5E7919088BB}" srcId="{978A1697-EA9D-401B-B04B-A5D72788A218}" destId="{037A44A6-B22E-4520-9676-751110B4CD4F}" srcOrd="2" destOrd="0" parTransId="{78A085EB-4A38-4B25-A014-C6808D26E54A}" sibTransId="{96EA4BA0-EACF-4E2B-ACAA-FF2B1F968F49}"/>
    <dgm:cxn modelId="{7CA02275-C867-44C4-9C3E-BFA5152FE43E}" type="presOf" srcId="{037A44A6-B22E-4520-9676-751110B4CD4F}" destId="{2F5AEDCD-4F0C-4CF0-9FFC-877BD5235B75}" srcOrd="0" destOrd="0" presId="urn:microsoft.com/office/officeart/2018/5/layout/IconCircleLabelList"/>
    <dgm:cxn modelId="{36B62F7E-D650-4AE6-AF43-3D45751F0781}" srcId="{978A1697-EA9D-401B-B04B-A5D72788A218}" destId="{07E88FDD-07F2-4E6C-B6C5-8B77630470CC}" srcOrd="0" destOrd="0" parTransId="{AA6F379E-8AA3-45D8-A193-99DF43365BEB}" sibTransId="{ECF1C050-B096-4584-A4E2-27B79C345F46}"/>
    <dgm:cxn modelId="{DDBEC888-5832-4822-B7B0-12C89485990B}" type="presOf" srcId="{978A1697-EA9D-401B-B04B-A5D72788A218}" destId="{E5535E87-1670-4A57-AAEE-AF6BDD5EBB91}" srcOrd="0" destOrd="0" presId="urn:microsoft.com/office/officeart/2018/5/layout/IconCircleLabelList"/>
    <dgm:cxn modelId="{D0C119F1-1FD5-43B5-B3E5-BF0CF3B4C931}" type="presOf" srcId="{71E84AAF-FBB4-4AC8-A7CA-1054DDDAAD6C}" destId="{F4965DFE-2582-4F5A-80CD-639B641C08EF}" srcOrd="0" destOrd="0" presId="urn:microsoft.com/office/officeart/2018/5/layout/IconCircleLabelList"/>
    <dgm:cxn modelId="{3D663456-2E25-4D95-9222-09749175289F}" type="presParOf" srcId="{E5535E87-1670-4A57-AAEE-AF6BDD5EBB91}" destId="{B128DCB8-7166-47FE-997C-3A51F03D7EA1}" srcOrd="0" destOrd="0" presId="urn:microsoft.com/office/officeart/2018/5/layout/IconCircleLabelList"/>
    <dgm:cxn modelId="{55C5DB07-AC4D-46F1-93F1-041B7CFC1942}" type="presParOf" srcId="{B128DCB8-7166-47FE-997C-3A51F03D7EA1}" destId="{9AFF1D97-C179-46CF-84E4-908CE31F0C3A}" srcOrd="0" destOrd="0" presId="urn:microsoft.com/office/officeart/2018/5/layout/IconCircleLabelList"/>
    <dgm:cxn modelId="{9BFF044C-AC4C-4FF6-9CDC-3E7E73378F16}" type="presParOf" srcId="{B128DCB8-7166-47FE-997C-3A51F03D7EA1}" destId="{C4BE8178-188E-4812-A217-78562FA10161}" srcOrd="1" destOrd="0" presId="urn:microsoft.com/office/officeart/2018/5/layout/IconCircleLabelList"/>
    <dgm:cxn modelId="{DBDF6074-0D92-4686-9A08-4EBA7CF7E4A4}" type="presParOf" srcId="{B128DCB8-7166-47FE-997C-3A51F03D7EA1}" destId="{C5F03972-1238-47E8-B77D-F442F87A833E}" srcOrd="2" destOrd="0" presId="urn:microsoft.com/office/officeart/2018/5/layout/IconCircleLabelList"/>
    <dgm:cxn modelId="{CEFDE57E-5CA5-4F79-BF70-BBEE05FBD58D}" type="presParOf" srcId="{B128DCB8-7166-47FE-997C-3A51F03D7EA1}" destId="{9C956DE8-0B7B-4749-BD60-54F607307555}" srcOrd="3" destOrd="0" presId="urn:microsoft.com/office/officeart/2018/5/layout/IconCircleLabelList"/>
    <dgm:cxn modelId="{088C528C-6202-41FC-B552-352877AFADB0}" type="presParOf" srcId="{E5535E87-1670-4A57-AAEE-AF6BDD5EBB91}" destId="{D8591253-154C-4630-BE40-DF2CAFE59ADD}" srcOrd="1" destOrd="0" presId="urn:microsoft.com/office/officeart/2018/5/layout/IconCircleLabelList"/>
    <dgm:cxn modelId="{88E3B8F8-92F3-4CB0-A58D-525B11186BF6}" type="presParOf" srcId="{E5535E87-1670-4A57-AAEE-AF6BDD5EBB91}" destId="{3C6BED30-656D-44FE-8083-100A3CDB705B}" srcOrd="2" destOrd="0" presId="urn:microsoft.com/office/officeart/2018/5/layout/IconCircleLabelList"/>
    <dgm:cxn modelId="{5001B31E-FC29-4C38-8A16-30CE473A5C91}" type="presParOf" srcId="{3C6BED30-656D-44FE-8083-100A3CDB705B}" destId="{7184CCE0-C427-4EBE-986D-522350026314}" srcOrd="0" destOrd="0" presId="urn:microsoft.com/office/officeart/2018/5/layout/IconCircleLabelList"/>
    <dgm:cxn modelId="{072A6271-DCE6-41CB-AB91-D401F3F2357D}" type="presParOf" srcId="{3C6BED30-656D-44FE-8083-100A3CDB705B}" destId="{0197D139-FF45-41D9-AA77-36D41D71CC06}" srcOrd="1" destOrd="0" presId="urn:microsoft.com/office/officeart/2018/5/layout/IconCircleLabelList"/>
    <dgm:cxn modelId="{F3422C09-D1E9-4A4B-83D9-6D29B17C3A5D}" type="presParOf" srcId="{3C6BED30-656D-44FE-8083-100A3CDB705B}" destId="{D6D37209-1875-4169-B53A-11FC11A654B1}" srcOrd="2" destOrd="0" presId="urn:microsoft.com/office/officeart/2018/5/layout/IconCircleLabelList"/>
    <dgm:cxn modelId="{85923942-B142-49B7-B60F-8E1E18D60948}" type="presParOf" srcId="{3C6BED30-656D-44FE-8083-100A3CDB705B}" destId="{F4965DFE-2582-4F5A-80CD-639B641C08EF}" srcOrd="3" destOrd="0" presId="urn:microsoft.com/office/officeart/2018/5/layout/IconCircleLabelList"/>
    <dgm:cxn modelId="{1C5FA25C-5F38-4301-BCD1-80CDA1ACEBB6}" type="presParOf" srcId="{E5535E87-1670-4A57-AAEE-AF6BDD5EBB91}" destId="{6C6074B9-EFB6-4F90-82B0-9E00535F32FE}" srcOrd="3" destOrd="0" presId="urn:microsoft.com/office/officeart/2018/5/layout/IconCircleLabelList"/>
    <dgm:cxn modelId="{F45FC8EA-FEE8-44D1-8D27-F96BD68395AD}" type="presParOf" srcId="{E5535E87-1670-4A57-AAEE-AF6BDD5EBB91}" destId="{A377EB07-EFA2-45B2-8FB2-DB5EA1340499}" srcOrd="4" destOrd="0" presId="urn:microsoft.com/office/officeart/2018/5/layout/IconCircleLabelList"/>
    <dgm:cxn modelId="{203A7D02-8B20-4E8D-BB0E-3399AF4F7E4A}" type="presParOf" srcId="{A377EB07-EFA2-45B2-8FB2-DB5EA1340499}" destId="{382C0914-1584-40A9-98D3-B53B5AF9A4CA}" srcOrd="0" destOrd="0" presId="urn:microsoft.com/office/officeart/2018/5/layout/IconCircleLabelList"/>
    <dgm:cxn modelId="{671A165C-5CE3-48FD-B596-9FF5E3DEA331}" type="presParOf" srcId="{A377EB07-EFA2-45B2-8FB2-DB5EA1340499}" destId="{6E97BDE8-1D40-4082-86CB-4820C638F615}" srcOrd="1" destOrd="0" presId="urn:microsoft.com/office/officeart/2018/5/layout/IconCircleLabelList"/>
    <dgm:cxn modelId="{31BD1DAB-6123-466A-BFC4-EEDAC4AA53F2}" type="presParOf" srcId="{A377EB07-EFA2-45B2-8FB2-DB5EA1340499}" destId="{2EF7EB1E-F124-445F-BA9A-809A491E42D5}" srcOrd="2" destOrd="0" presId="urn:microsoft.com/office/officeart/2018/5/layout/IconCircleLabelList"/>
    <dgm:cxn modelId="{BA0927A0-1A5A-4D55-A11A-EBA3588CDF83}" type="presParOf" srcId="{A377EB07-EFA2-45B2-8FB2-DB5EA1340499}" destId="{2F5AEDCD-4F0C-4CF0-9FFC-877BD5235B75}"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B2EA2B-B004-4589-B906-B86625138566}" type="doc">
      <dgm:prSet loTypeId="urn:microsoft.com/office/officeart/2005/8/layout/vList3" loCatId="list" qsTypeId="urn:microsoft.com/office/officeart/2005/8/quickstyle/simple4" qsCatId="simple" csTypeId="urn:microsoft.com/office/officeart/2005/8/colors/accent1_2" csCatId="accent1" phldr="1"/>
      <dgm:spPr/>
      <dgm:t>
        <a:bodyPr/>
        <a:lstStyle/>
        <a:p>
          <a:endParaRPr lang="en-US"/>
        </a:p>
      </dgm:t>
    </dgm:pt>
    <dgm:pt modelId="{AE8EC036-E625-4B03-95E4-AE574F9502B8}">
      <dgm:prSet/>
      <dgm:spPr/>
      <dgm:t>
        <a:bodyPr/>
        <a:lstStyle/>
        <a:p>
          <a:pPr algn="l"/>
          <a:r>
            <a:rPr lang="en-CA" dirty="0"/>
            <a:t>Access to Affordable Housing</a:t>
          </a:r>
          <a:endParaRPr lang="en-US" dirty="0"/>
        </a:p>
      </dgm:t>
    </dgm:pt>
    <dgm:pt modelId="{6DC9F6CB-F03E-41BA-92F2-A8D91DE44E61}" type="parTrans" cxnId="{6B998CCA-5545-4C00-A9C7-5EBF801075AE}">
      <dgm:prSet/>
      <dgm:spPr/>
      <dgm:t>
        <a:bodyPr/>
        <a:lstStyle/>
        <a:p>
          <a:pPr algn="l"/>
          <a:endParaRPr lang="en-US"/>
        </a:p>
      </dgm:t>
    </dgm:pt>
    <dgm:pt modelId="{7FCF3453-BE2A-4380-A7B9-F23EBD8FF4B0}" type="sibTrans" cxnId="{6B998CCA-5545-4C00-A9C7-5EBF801075AE}">
      <dgm:prSet/>
      <dgm:spPr/>
      <dgm:t>
        <a:bodyPr/>
        <a:lstStyle/>
        <a:p>
          <a:pPr algn="l"/>
          <a:endParaRPr lang="en-US"/>
        </a:p>
      </dgm:t>
    </dgm:pt>
    <dgm:pt modelId="{24F1D8EE-ADBB-4E94-82D3-7ADE30009595}">
      <dgm:prSet/>
      <dgm:spPr/>
      <dgm:t>
        <a:bodyPr/>
        <a:lstStyle/>
        <a:p>
          <a:pPr algn="l"/>
          <a:r>
            <a:rPr lang="en-CA" dirty="0"/>
            <a:t>Eligibility for Subsidized Housing (When to Apply)</a:t>
          </a:r>
          <a:endParaRPr lang="en-US" dirty="0"/>
        </a:p>
      </dgm:t>
    </dgm:pt>
    <dgm:pt modelId="{1CE364CC-D357-4BAC-8400-843780E79BCB}" type="parTrans" cxnId="{7FCBADBB-7DAE-4F9D-ABF9-67AF2D7F5F62}">
      <dgm:prSet/>
      <dgm:spPr/>
      <dgm:t>
        <a:bodyPr/>
        <a:lstStyle/>
        <a:p>
          <a:pPr algn="l"/>
          <a:endParaRPr lang="en-US"/>
        </a:p>
      </dgm:t>
    </dgm:pt>
    <dgm:pt modelId="{FBFF926A-9F9B-4685-AF6D-CCAF4E139BB5}" type="sibTrans" cxnId="{7FCBADBB-7DAE-4F9D-ABF9-67AF2D7F5F62}">
      <dgm:prSet/>
      <dgm:spPr/>
      <dgm:t>
        <a:bodyPr/>
        <a:lstStyle/>
        <a:p>
          <a:pPr algn="l"/>
          <a:endParaRPr lang="en-US"/>
        </a:p>
      </dgm:t>
    </dgm:pt>
    <dgm:pt modelId="{FA10588F-61DC-490C-9A94-F01BFDE7CA37}">
      <dgm:prSet/>
      <dgm:spPr/>
      <dgm:t>
        <a:bodyPr/>
        <a:lstStyle/>
        <a:p>
          <a:pPr algn="l"/>
          <a:r>
            <a:rPr lang="en-CA" dirty="0"/>
            <a:t>How to Budget &amp; Transfer Money Electronically</a:t>
          </a:r>
          <a:endParaRPr lang="en-US" dirty="0"/>
        </a:p>
      </dgm:t>
    </dgm:pt>
    <dgm:pt modelId="{69C7DC81-6217-4361-BC15-7744C90585B1}" type="parTrans" cxnId="{FCBA4E13-34AB-44FA-B400-98974DDE205E}">
      <dgm:prSet/>
      <dgm:spPr/>
      <dgm:t>
        <a:bodyPr/>
        <a:lstStyle/>
        <a:p>
          <a:pPr algn="l"/>
          <a:endParaRPr lang="en-US"/>
        </a:p>
      </dgm:t>
    </dgm:pt>
    <dgm:pt modelId="{64040451-F1BA-45A3-B99E-912525A8E1D9}" type="sibTrans" cxnId="{FCBA4E13-34AB-44FA-B400-98974DDE205E}">
      <dgm:prSet/>
      <dgm:spPr/>
      <dgm:t>
        <a:bodyPr/>
        <a:lstStyle/>
        <a:p>
          <a:pPr algn="l"/>
          <a:endParaRPr lang="en-US"/>
        </a:p>
      </dgm:t>
    </dgm:pt>
    <dgm:pt modelId="{1011C7D8-DBEB-4E83-BBC1-BB9B06E8693C}">
      <dgm:prSet/>
      <dgm:spPr/>
      <dgm:t>
        <a:bodyPr/>
        <a:lstStyle/>
        <a:p>
          <a:pPr algn="l"/>
          <a:r>
            <a:rPr lang="en-CA" dirty="0"/>
            <a:t>How to Pay Rent and Other Household Bills</a:t>
          </a:r>
          <a:endParaRPr lang="en-US" dirty="0"/>
        </a:p>
      </dgm:t>
    </dgm:pt>
    <dgm:pt modelId="{3CAA1EAF-76FF-469F-BBAE-5A20C4B323D9}" type="parTrans" cxnId="{E6AAD025-6BC4-4C69-8D00-0896834186AA}">
      <dgm:prSet/>
      <dgm:spPr/>
      <dgm:t>
        <a:bodyPr/>
        <a:lstStyle/>
        <a:p>
          <a:pPr algn="l"/>
          <a:endParaRPr lang="en-US"/>
        </a:p>
      </dgm:t>
    </dgm:pt>
    <dgm:pt modelId="{FA80C700-D4DC-4B0C-828C-2D6BC7B132A0}" type="sibTrans" cxnId="{E6AAD025-6BC4-4C69-8D00-0896834186AA}">
      <dgm:prSet/>
      <dgm:spPr/>
      <dgm:t>
        <a:bodyPr/>
        <a:lstStyle/>
        <a:p>
          <a:pPr algn="l"/>
          <a:endParaRPr lang="en-US"/>
        </a:p>
      </dgm:t>
    </dgm:pt>
    <dgm:pt modelId="{260585D3-94EE-4DA9-AF41-7F03AD1C37AE}">
      <dgm:prSet/>
      <dgm:spPr/>
      <dgm:t>
        <a:bodyPr/>
        <a:lstStyle/>
        <a:p>
          <a:pPr algn="l"/>
          <a:r>
            <a:rPr lang="en-CA" dirty="0"/>
            <a:t>Social Assistance (Eligibility and How to Apply)</a:t>
          </a:r>
          <a:endParaRPr lang="en-US" dirty="0"/>
        </a:p>
      </dgm:t>
    </dgm:pt>
    <dgm:pt modelId="{D409F30E-BB4A-4DA6-BFF5-944C5F021F62}" type="parTrans" cxnId="{04E95B14-8031-46B6-9D0B-4C201239BE3C}">
      <dgm:prSet/>
      <dgm:spPr/>
      <dgm:t>
        <a:bodyPr/>
        <a:lstStyle/>
        <a:p>
          <a:pPr algn="l"/>
          <a:endParaRPr lang="en-US"/>
        </a:p>
      </dgm:t>
    </dgm:pt>
    <dgm:pt modelId="{B7F08172-AF5E-4181-A6A0-DD5EF2C4631E}" type="sibTrans" cxnId="{04E95B14-8031-46B6-9D0B-4C201239BE3C}">
      <dgm:prSet/>
      <dgm:spPr/>
      <dgm:t>
        <a:bodyPr/>
        <a:lstStyle/>
        <a:p>
          <a:pPr algn="l"/>
          <a:endParaRPr lang="en-US"/>
        </a:p>
      </dgm:t>
    </dgm:pt>
    <dgm:pt modelId="{344D7112-E14B-420A-9621-7AA2DD2F0BCE}" type="pres">
      <dgm:prSet presAssocID="{ADB2EA2B-B004-4589-B906-B86625138566}" presName="linearFlow" presStyleCnt="0">
        <dgm:presLayoutVars>
          <dgm:dir/>
          <dgm:resizeHandles val="exact"/>
        </dgm:presLayoutVars>
      </dgm:prSet>
      <dgm:spPr/>
    </dgm:pt>
    <dgm:pt modelId="{01B0E7B8-9139-4396-A17B-721CF4C40F1D}" type="pres">
      <dgm:prSet presAssocID="{AE8EC036-E625-4B03-95E4-AE574F9502B8}" presName="composite" presStyleCnt="0"/>
      <dgm:spPr/>
    </dgm:pt>
    <dgm:pt modelId="{50028A56-CE5B-4283-8041-088960B4CB2E}" type="pres">
      <dgm:prSet presAssocID="{AE8EC036-E625-4B03-95E4-AE574F9502B8}" presName="imgShp" presStyleLbl="fgImgPlace1" presStyleIdx="0" presStyleCnt="5"/>
      <dgm:spPr/>
    </dgm:pt>
    <dgm:pt modelId="{8351702F-7857-463F-B320-466A157F147E}" type="pres">
      <dgm:prSet presAssocID="{AE8EC036-E625-4B03-95E4-AE574F9502B8}" presName="txShp" presStyleLbl="node1" presStyleIdx="0" presStyleCnt="5" custLinFactNeighborX="323" custLinFactNeighborY="1413">
        <dgm:presLayoutVars>
          <dgm:bulletEnabled val="1"/>
        </dgm:presLayoutVars>
      </dgm:prSet>
      <dgm:spPr/>
    </dgm:pt>
    <dgm:pt modelId="{1825DC6B-8312-4D35-856A-051433281002}" type="pres">
      <dgm:prSet presAssocID="{7FCF3453-BE2A-4380-A7B9-F23EBD8FF4B0}" presName="spacing" presStyleCnt="0"/>
      <dgm:spPr/>
    </dgm:pt>
    <dgm:pt modelId="{410A778D-5AD7-4AF7-8E70-7237DBE8EADC}" type="pres">
      <dgm:prSet presAssocID="{24F1D8EE-ADBB-4E94-82D3-7ADE30009595}" presName="composite" presStyleCnt="0"/>
      <dgm:spPr/>
    </dgm:pt>
    <dgm:pt modelId="{D11BDFE8-F1AD-4332-8E22-DD04916292E5}" type="pres">
      <dgm:prSet presAssocID="{24F1D8EE-ADBB-4E94-82D3-7ADE30009595}" presName="imgShp" presStyleLbl="fgImgPlace1" presStyleIdx="1" presStyleCnt="5"/>
      <dgm:spPr/>
    </dgm:pt>
    <dgm:pt modelId="{310CAFF3-E20C-4AD8-BB28-576F214EF461}" type="pres">
      <dgm:prSet presAssocID="{24F1D8EE-ADBB-4E94-82D3-7ADE30009595}" presName="txShp" presStyleLbl="node1" presStyleIdx="1" presStyleCnt="5">
        <dgm:presLayoutVars>
          <dgm:bulletEnabled val="1"/>
        </dgm:presLayoutVars>
      </dgm:prSet>
      <dgm:spPr/>
    </dgm:pt>
    <dgm:pt modelId="{27E82AA0-1633-4E9A-BEA1-48558786E947}" type="pres">
      <dgm:prSet presAssocID="{FBFF926A-9F9B-4685-AF6D-CCAF4E139BB5}" presName="spacing" presStyleCnt="0"/>
      <dgm:spPr/>
    </dgm:pt>
    <dgm:pt modelId="{AE9489B7-D75A-4CE0-B333-865A9328CCD5}" type="pres">
      <dgm:prSet presAssocID="{FA10588F-61DC-490C-9A94-F01BFDE7CA37}" presName="composite" presStyleCnt="0"/>
      <dgm:spPr/>
    </dgm:pt>
    <dgm:pt modelId="{FDC87432-1712-4197-8D48-2444DDB8E6A4}" type="pres">
      <dgm:prSet presAssocID="{FA10588F-61DC-490C-9A94-F01BFDE7CA37}" presName="imgShp" presStyleLbl="fgImgPlace1" presStyleIdx="2" presStyleCnt="5"/>
      <dgm:spPr/>
    </dgm:pt>
    <dgm:pt modelId="{5C866515-27CD-4D64-9021-ADB4B62598F2}" type="pres">
      <dgm:prSet presAssocID="{FA10588F-61DC-490C-9A94-F01BFDE7CA37}" presName="txShp" presStyleLbl="node1" presStyleIdx="2" presStyleCnt="5">
        <dgm:presLayoutVars>
          <dgm:bulletEnabled val="1"/>
        </dgm:presLayoutVars>
      </dgm:prSet>
      <dgm:spPr/>
    </dgm:pt>
    <dgm:pt modelId="{029AB0F3-4645-43B1-9656-960104E2B607}" type="pres">
      <dgm:prSet presAssocID="{64040451-F1BA-45A3-B99E-912525A8E1D9}" presName="spacing" presStyleCnt="0"/>
      <dgm:spPr/>
    </dgm:pt>
    <dgm:pt modelId="{3BD1C839-F45C-4682-88C0-E8FB1DD26B05}" type="pres">
      <dgm:prSet presAssocID="{1011C7D8-DBEB-4E83-BBC1-BB9B06E8693C}" presName="composite" presStyleCnt="0"/>
      <dgm:spPr/>
    </dgm:pt>
    <dgm:pt modelId="{F7F465BD-6481-4552-8538-3C314E4670FA}" type="pres">
      <dgm:prSet presAssocID="{1011C7D8-DBEB-4E83-BBC1-BB9B06E8693C}" presName="imgShp" presStyleLbl="fgImgPlace1" presStyleIdx="3" presStyleCnt="5"/>
      <dgm:spPr/>
    </dgm:pt>
    <dgm:pt modelId="{620E674D-D28A-4AED-8A9C-A3816D2EE29D}" type="pres">
      <dgm:prSet presAssocID="{1011C7D8-DBEB-4E83-BBC1-BB9B06E8693C}" presName="txShp" presStyleLbl="node1" presStyleIdx="3" presStyleCnt="5">
        <dgm:presLayoutVars>
          <dgm:bulletEnabled val="1"/>
        </dgm:presLayoutVars>
      </dgm:prSet>
      <dgm:spPr/>
    </dgm:pt>
    <dgm:pt modelId="{F2D72496-30AC-429C-A54D-5CF3BCD73835}" type="pres">
      <dgm:prSet presAssocID="{FA80C700-D4DC-4B0C-828C-2D6BC7B132A0}" presName="spacing" presStyleCnt="0"/>
      <dgm:spPr/>
    </dgm:pt>
    <dgm:pt modelId="{6F325AD5-674E-4034-981E-42FD96DCB1F1}" type="pres">
      <dgm:prSet presAssocID="{260585D3-94EE-4DA9-AF41-7F03AD1C37AE}" presName="composite" presStyleCnt="0"/>
      <dgm:spPr/>
    </dgm:pt>
    <dgm:pt modelId="{A06B7AA8-7E6D-4BAD-86F1-946664DF60A1}" type="pres">
      <dgm:prSet presAssocID="{260585D3-94EE-4DA9-AF41-7F03AD1C37AE}" presName="imgShp" presStyleLbl="fgImgPlace1" presStyleIdx="4" presStyleCnt="5"/>
      <dgm:spPr/>
    </dgm:pt>
    <dgm:pt modelId="{F97FE512-70A2-48C2-B752-6D023D1E532F}" type="pres">
      <dgm:prSet presAssocID="{260585D3-94EE-4DA9-AF41-7F03AD1C37AE}" presName="txShp" presStyleLbl="node1" presStyleIdx="4" presStyleCnt="5">
        <dgm:presLayoutVars>
          <dgm:bulletEnabled val="1"/>
        </dgm:presLayoutVars>
      </dgm:prSet>
      <dgm:spPr/>
    </dgm:pt>
  </dgm:ptLst>
  <dgm:cxnLst>
    <dgm:cxn modelId="{739E4501-7911-4F1B-A4A0-CDEB8F7F6540}" type="presOf" srcId="{AE8EC036-E625-4B03-95E4-AE574F9502B8}" destId="{8351702F-7857-463F-B320-466A157F147E}" srcOrd="0" destOrd="0" presId="urn:microsoft.com/office/officeart/2005/8/layout/vList3"/>
    <dgm:cxn modelId="{FCBA4E13-34AB-44FA-B400-98974DDE205E}" srcId="{ADB2EA2B-B004-4589-B906-B86625138566}" destId="{FA10588F-61DC-490C-9A94-F01BFDE7CA37}" srcOrd="2" destOrd="0" parTransId="{69C7DC81-6217-4361-BC15-7744C90585B1}" sibTransId="{64040451-F1BA-45A3-B99E-912525A8E1D9}"/>
    <dgm:cxn modelId="{04E95B14-8031-46B6-9D0B-4C201239BE3C}" srcId="{ADB2EA2B-B004-4589-B906-B86625138566}" destId="{260585D3-94EE-4DA9-AF41-7F03AD1C37AE}" srcOrd="4" destOrd="0" parTransId="{D409F30E-BB4A-4DA6-BFF5-944C5F021F62}" sibTransId="{B7F08172-AF5E-4181-A6A0-DD5EF2C4631E}"/>
    <dgm:cxn modelId="{E6AAD025-6BC4-4C69-8D00-0896834186AA}" srcId="{ADB2EA2B-B004-4589-B906-B86625138566}" destId="{1011C7D8-DBEB-4E83-BBC1-BB9B06E8693C}" srcOrd="3" destOrd="0" parTransId="{3CAA1EAF-76FF-469F-BBAE-5A20C4B323D9}" sibTransId="{FA80C700-D4DC-4B0C-828C-2D6BC7B132A0}"/>
    <dgm:cxn modelId="{5E4DBC3B-2C9A-4855-8E62-24F673602F99}" type="presOf" srcId="{24F1D8EE-ADBB-4E94-82D3-7ADE30009595}" destId="{310CAFF3-E20C-4AD8-BB28-576F214EF461}" srcOrd="0" destOrd="0" presId="urn:microsoft.com/office/officeart/2005/8/layout/vList3"/>
    <dgm:cxn modelId="{8927695B-31CE-4FED-8A60-B2710517A5DC}" type="presOf" srcId="{ADB2EA2B-B004-4589-B906-B86625138566}" destId="{344D7112-E14B-420A-9621-7AA2DD2F0BCE}" srcOrd="0" destOrd="0" presId="urn:microsoft.com/office/officeart/2005/8/layout/vList3"/>
    <dgm:cxn modelId="{CB798646-173C-4D4E-8662-ED9066D4BD23}" type="presOf" srcId="{FA10588F-61DC-490C-9A94-F01BFDE7CA37}" destId="{5C866515-27CD-4D64-9021-ADB4B62598F2}" srcOrd="0" destOrd="0" presId="urn:microsoft.com/office/officeart/2005/8/layout/vList3"/>
    <dgm:cxn modelId="{1FFE0C87-8BD4-43B0-BAE6-6A7D27FE77FE}" type="presOf" srcId="{260585D3-94EE-4DA9-AF41-7F03AD1C37AE}" destId="{F97FE512-70A2-48C2-B752-6D023D1E532F}" srcOrd="0" destOrd="0" presId="urn:microsoft.com/office/officeart/2005/8/layout/vList3"/>
    <dgm:cxn modelId="{6B630E8A-130D-4BF1-9CF6-871AFE5FF58B}" type="presOf" srcId="{1011C7D8-DBEB-4E83-BBC1-BB9B06E8693C}" destId="{620E674D-D28A-4AED-8A9C-A3816D2EE29D}" srcOrd="0" destOrd="0" presId="urn:microsoft.com/office/officeart/2005/8/layout/vList3"/>
    <dgm:cxn modelId="{7FCBADBB-7DAE-4F9D-ABF9-67AF2D7F5F62}" srcId="{ADB2EA2B-B004-4589-B906-B86625138566}" destId="{24F1D8EE-ADBB-4E94-82D3-7ADE30009595}" srcOrd="1" destOrd="0" parTransId="{1CE364CC-D357-4BAC-8400-843780E79BCB}" sibTransId="{FBFF926A-9F9B-4685-AF6D-CCAF4E139BB5}"/>
    <dgm:cxn modelId="{6B998CCA-5545-4C00-A9C7-5EBF801075AE}" srcId="{ADB2EA2B-B004-4589-B906-B86625138566}" destId="{AE8EC036-E625-4B03-95E4-AE574F9502B8}" srcOrd="0" destOrd="0" parTransId="{6DC9F6CB-F03E-41BA-92F2-A8D91DE44E61}" sibTransId="{7FCF3453-BE2A-4380-A7B9-F23EBD8FF4B0}"/>
    <dgm:cxn modelId="{78968557-F6F6-45F7-BCCF-5FA58845DDF8}" type="presParOf" srcId="{344D7112-E14B-420A-9621-7AA2DD2F0BCE}" destId="{01B0E7B8-9139-4396-A17B-721CF4C40F1D}" srcOrd="0" destOrd="0" presId="urn:microsoft.com/office/officeart/2005/8/layout/vList3"/>
    <dgm:cxn modelId="{159E7B2C-30D6-4DB2-8564-3B97C9AD5B22}" type="presParOf" srcId="{01B0E7B8-9139-4396-A17B-721CF4C40F1D}" destId="{50028A56-CE5B-4283-8041-088960B4CB2E}" srcOrd="0" destOrd="0" presId="urn:microsoft.com/office/officeart/2005/8/layout/vList3"/>
    <dgm:cxn modelId="{19A63BAD-B815-4933-BE50-E432827A2E45}" type="presParOf" srcId="{01B0E7B8-9139-4396-A17B-721CF4C40F1D}" destId="{8351702F-7857-463F-B320-466A157F147E}" srcOrd="1" destOrd="0" presId="urn:microsoft.com/office/officeart/2005/8/layout/vList3"/>
    <dgm:cxn modelId="{8D7805FF-95CB-401F-8EE1-DA8D278CF16D}" type="presParOf" srcId="{344D7112-E14B-420A-9621-7AA2DD2F0BCE}" destId="{1825DC6B-8312-4D35-856A-051433281002}" srcOrd="1" destOrd="0" presId="urn:microsoft.com/office/officeart/2005/8/layout/vList3"/>
    <dgm:cxn modelId="{1C1F0642-11C5-40A5-AEC2-9762E3A0E17D}" type="presParOf" srcId="{344D7112-E14B-420A-9621-7AA2DD2F0BCE}" destId="{410A778D-5AD7-4AF7-8E70-7237DBE8EADC}" srcOrd="2" destOrd="0" presId="urn:microsoft.com/office/officeart/2005/8/layout/vList3"/>
    <dgm:cxn modelId="{49999C2C-A5B9-4F48-A497-C2227E35BBC4}" type="presParOf" srcId="{410A778D-5AD7-4AF7-8E70-7237DBE8EADC}" destId="{D11BDFE8-F1AD-4332-8E22-DD04916292E5}" srcOrd="0" destOrd="0" presId="urn:microsoft.com/office/officeart/2005/8/layout/vList3"/>
    <dgm:cxn modelId="{CD619536-DD5C-4692-B433-9F512E0E8068}" type="presParOf" srcId="{410A778D-5AD7-4AF7-8E70-7237DBE8EADC}" destId="{310CAFF3-E20C-4AD8-BB28-576F214EF461}" srcOrd="1" destOrd="0" presId="urn:microsoft.com/office/officeart/2005/8/layout/vList3"/>
    <dgm:cxn modelId="{BAE96035-939A-48D4-9764-7A4AB67DA427}" type="presParOf" srcId="{344D7112-E14B-420A-9621-7AA2DD2F0BCE}" destId="{27E82AA0-1633-4E9A-BEA1-48558786E947}" srcOrd="3" destOrd="0" presId="urn:microsoft.com/office/officeart/2005/8/layout/vList3"/>
    <dgm:cxn modelId="{E66D43AA-56E2-4FC2-9806-BCA52FD17087}" type="presParOf" srcId="{344D7112-E14B-420A-9621-7AA2DD2F0BCE}" destId="{AE9489B7-D75A-4CE0-B333-865A9328CCD5}" srcOrd="4" destOrd="0" presId="urn:microsoft.com/office/officeart/2005/8/layout/vList3"/>
    <dgm:cxn modelId="{6F0E007C-C5E4-4D18-8601-E5770E59E4F6}" type="presParOf" srcId="{AE9489B7-D75A-4CE0-B333-865A9328CCD5}" destId="{FDC87432-1712-4197-8D48-2444DDB8E6A4}" srcOrd="0" destOrd="0" presId="urn:microsoft.com/office/officeart/2005/8/layout/vList3"/>
    <dgm:cxn modelId="{4976A7B6-3A7D-4A55-BDDC-18F1F0432204}" type="presParOf" srcId="{AE9489B7-D75A-4CE0-B333-865A9328CCD5}" destId="{5C866515-27CD-4D64-9021-ADB4B62598F2}" srcOrd="1" destOrd="0" presId="urn:microsoft.com/office/officeart/2005/8/layout/vList3"/>
    <dgm:cxn modelId="{BA13ED09-B9A1-47D3-AB3A-9F4C0FCBB34D}" type="presParOf" srcId="{344D7112-E14B-420A-9621-7AA2DD2F0BCE}" destId="{029AB0F3-4645-43B1-9656-960104E2B607}" srcOrd="5" destOrd="0" presId="urn:microsoft.com/office/officeart/2005/8/layout/vList3"/>
    <dgm:cxn modelId="{6DF7CC77-8843-4A7C-8DF4-B4EB5DBD58D7}" type="presParOf" srcId="{344D7112-E14B-420A-9621-7AA2DD2F0BCE}" destId="{3BD1C839-F45C-4682-88C0-E8FB1DD26B05}" srcOrd="6" destOrd="0" presId="urn:microsoft.com/office/officeart/2005/8/layout/vList3"/>
    <dgm:cxn modelId="{D95AC863-5DAF-46A8-A844-2BAF74125FB6}" type="presParOf" srcId="{3BD1C839-F45C-4682-88C0-E8FB1DD26B05}" destId="{F7F465BD-6481-4552-8538-3C314E4670FA}" srcOrd="0" destOrd="0" presId="urn:microsoft.com/office/officeart/2005/8/layout/vList3"/>
    <dgm:cxn modelId="{8F64F9D3-2D8D-40F4-9FF6-AB96673B3624}" type="presParOf" srcId="{3BD1C839-F45C-4682-88C0-E8FB1DD26B05}" destId="{620E674D-D28A-4AED-8A9C-A3816D2EE29D}" srcOrd="1" destOrd="0" presId="urn:microsoft.com/office/officeart/2005/8/layout/vList3"/>
    <dgm:cxn modelId="{C407E6B0-BE16-4EF4-8CB3-0ABEFB70E1CF}" type="presParOf" srcId="{344D7112-E14B-420A-9621-7AA2DD2F0BCE}" destId="{F2D72496-30AC-429C-A54D-5CF3BCD73835}" srcOrd="7" destOrd="0" presId="urn:microsoft.com/office/officeart/2005/8/layout/vList3"/>
    <dgm:cxn modelId="{7849DE8A-C523-4E99-8011-2884420BB828}" type="presParOf" srcId="{344D7112-E14B-420A-9621-7AA2DD2F0BCE}" destId="{6F325AD5-674E-4034-981E-42FD96DCB1F1}" srcOrd="8" destOrd="0" presId="urn:microsoft.com/office/officeart/2005/8/layout/vList3"/>
    <dgm:cxn modelId="{DB70BDD4-781C-450C-B59E-F2086633468C}" type="presParOf" srcId="{6F325AD5-674E-4034-981E-42FD96DCB1F1}" destId="{A06B7AA8-7E6D-4BAD-86F1-946664DF60A1}" srcOrd="0" destOrd="0" presId="urn:microsoft.com/office/officeart/2005/8/layout/vList3"/>
    <dgm:cxn modelId="{198C5EEF-EBF1-4BA6-A12B-4D51791F493B}" type="presParOf" srcId="{6F325AD5-674E-4034-981E-42FD96DCB1F1}" destId="{F97FE512-70A2-48C2-B752-6D023D1E532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B2EA2B-B004-4589-B906-B86625138566}" type="doc">
      <dgm:prSet loTypeId="urn:microsoft.com/office/officeart/2005/8/layout/vList3" loCatId="list" qsTypeId="urn:microsoft.com/office/officeart/2005/8/quickstyle/simple4" qsCatId="simple" csTypeId="urn:microsoft.com/office/officeart/2005/8/colors/accent1_2" csCatId="accent1" phldr="1"/>
      <dgm:spPr/>
      <dgm:t>
        <a:bodyPr/>
        <a:lstStyle/>
        <a:p>
          <a:endParaRPr lang="en-US"/>
        </a:p>
      </dgm:t>
    </dgm:pt>
    <dgm:pt modelId="{AE8EC036-E625-4B03-95E4-AE574F9502B8}">
      <dgm:prSet/>
      <dgm:spPr/>
      <dgm:t>
        <a:bodyPr/>
        <a:lstStyle/>
        <a:p>
          <a:pPr algn="l"/>
          <a:r>
            <a:rPr lang="en-CA" dirty="0"/>
            <a:t>Taxes (Services Available, Tax Returns – How/When, Tax Benefits)</a:t>
          </a:r>
          <a:endParaRPr lang="en-US" dirty="0"/>
        </a:p>
      </dgm:t>
    </dgm:pt>
    <dgm:pt modelId="{6DC9F6CB-F03E-41BA-92F2-A8D91DE44E61}" type="parTrans" cxnId="{6B998CCA-5545-4C00-A9C7-5EBF801075AE}">
      <dgm:prSet/>
      <dgm:spPr/>
      <dgm:t>
        <a:bodyPr/>
        <a:lstStyle/>
        <a:p>
          <a:pPr algn="l"/>
          <a:endParaRPr lang="en-US"/>
        </a:p>
      </dgm:t>
    </dgm:pt>
    <dgm:pt modelId="{7FCF3453-BE2A-4380-A7B9-F23EBD8FF4B0}" type="sibTrans" cxnId="{6B998CCA-5545-4C00-A9C7-5EBF801075AE}">
      <dgm:prSet/>
      <dgm:spPr/>
      <dgm:t>
        <a:bodyPr/>
        <a:lstStyle/>
        <a:p>
          <a:pPr algn="l"/>
          <a:endParaRPr lang="en-US"/>
        </a:p>
      </dgm:t>
    </dgm:pt>
    <dgm:pt modelId="{24F1D8EE-ADBB-4E94-82D3-7ADE30009595}">
      <dgm:prSet/>
      <dgm:spPr/>
      <dgm:t>
        <a:bodyPr/>
        <a:lstStyle/>
        <a:p>
          <a:pPr algn="l"/>
          <a:r>
            <a:rPr lang="en-CA" dirty="0"/>
            <a:t>Services Offered by Local Settlement Agencies</a:t>
          </a:r>
          <a:endParaRPr lang="en-US" dirty="0"/>
        </a:p>
      </dgm:t>
    </dgm:pt>
    <dgm:pt modelId="{1CE364CC-D357-4BAC-8400-843780E79BCB}" type="parTrans" cxnId="{7FCBADBB-7DAE-4F9D-ABF9-67AF2D7F5F62}">
      <dgm:prSet/>
      <dgm:spPr/>
      <dgm:t>
        <a:bodyPr/>
        <a:lstStyle/>
        <a:p>
          <a:pPr algn="l"/>
          <a:endParaRPr lang="en-US"/>
        </a:p>
      </dgm:t>
    </dgm:pt>
    <dgm:pt modelId="{FBFF926A-9F9B-4685-AF6D-CCAF4E139BB5}" type="sibTrans" cxnId="{7FCBADBB-7DAE-4F9D-ABF9-67AF2D7F5F62}">
      <dgm:prSet/>
      <dgm:spPr/>
      <dgm:t>
        <a:bodyPr/>
        <a:lstStyle/>
        <a:p>
          <a:pPr algn="l"/>
          <a:endParaRPr lang="en-US"/>
        </a:p>
      </dgm:t>
    </dgm:pt>
    <dgm:pt modelId="{FA10588F-61DC-490C-9A94-F01BFDE7CA37}">
      <dgm:prSet/>
      <dgm:spPr/>
      <dgm:t>
        <a:bodyPr/>
        <a:lstStyle/>
        <a:p>
          <a:pPr algn="l"/>
          <a:r>
            <a:rPr lang="en-CA" dirty="0"/>
            <a:t>Changes in Healthcare Coverage</a:t>
          </a:r>
          <a:endParaRPr lang="en-US" dirty="0"/>
        </a:p>
      </dgm:t>
    </dgm:pt>
    <dgm:pt modelId="{69C7DC81-6217-4361-BC15-7744C90585B1}" type="parTrans" cxnId="{FCBA4E13-34AB-44FA-B400-98974DDE205E}">
      <dgm:prSet/>
      <dgm:spPr/>
      <dgm:t>
        <a:bodyPr/>
        <a:lstStyle/>
        <a:p>
          <a:pPr algn="l"/>
          <a:endParaRPr lang="en-US"/>
        </a:p>
      </dgm:t>
    </dgm:pt>
    <dgm:pt modelId="{64040451-F1BA-45A3-B99E-912525A8E1D9}" type="sibTrans" cxnId="{FCBA4E13-34AB-44FA-B400-98974DDE205E}">
      <dgm:prSet/>
      <dgm:spPr/>
      <dgm:t>
        <a:bodyPr/>
        <a:lstStyle/>
        <a:p>
          <a:pPr algn="l"/>
          <a:endParaRPr lang="en-US"/>
        </a:p>
      </dgm:t>
    </dgm:pt>
    <dgm:pt modelId="{1011C7D8-DBEB-4E83-BBC1-BB9B06E8693C}">
      <dgm:prSet/>
      <dgm:spPr/>
      <dgm:t>
        <a:bodyPr/>
        <a:lstStyle/>
        <a:p>
          <a:pPr algn="l"/>
          <a:r>
            <a:rPr lang="en-CA" dirty="0"/>
            <a:t>Educational Programs &amp; Subsidies Offered</a:t>
          </a:r>
          <a:endParaRPr lang="en-US" dirty="0"/>
        </a:p>
      </dgm:t>
    </dgm:pt>
    <dgm:pt modelId="{3CAA1EAF-76FF-469F-BBAE-5A20C4B323D9}" type="parTrans" cxnId="{E6AAD025-6BC4-4C69-8D00-0896834186AA}">
      <dgm:prSet/>
      <dgm:spPr/>
      <dgm:t>
        <a:bodyPr/>
        <a:lstStyle/>
        <a:p>
          <a:pPr algn="l"/>
          <a:endParaRPr lang="en-US"/>
        </a:p>
      </dgm:t>
    </dgm:pt>
    <dgm:pt modelId="{FA80C700-D4DC-4B0C-828C-2D6BC7B132A0}" type="sibTrans" cxnId="{E6AAD025-6BC4-4C69-8D00-0896834186AA}">
      <dgm:prSet/>
      <dgm:spPr/>
      <dgm:t>
        <a:bodyPr/>
        <a:lstStyle/>
        <a:p>
          <a:pPr algn="l"/>
          <a:endParaRPr lang="en-US"/>
        </a:p>
      </dgm:t>
    </dgm:pt>
    <dgm:pt modelId="{260585D3-94EE-4DA9-AF41-7F03AD1C37AE}">
      <dgm:prSet/>
      <dgm:spPr/>
      <dgm:t>
        <a:bodyPr/>
        <a:lstStyle/>
        <a:p>
          <a:pPr algn="l"/>
          <a:r>
            <a:rPr lang="en-CA" dirty="0"/>
            <a:t>How to Contact Emergency Services</a:t>
          </a:r>
          <a:endParaRPr lang="en-US" dirty="0"/>
        </a:p>
      </dgm:t>
    </dgm:pt>
    <dgm:pt modelId="{D409F30E-BB4A-4DA6-BFF5-944C5F021F62}" type="parTrans" cxnId="{04E95B14-8031-46B6-9D0B-4C201239BE3C}">
      <dgm:prSet/>
      <dgm:spPr/>
      <dgm:t>
        <a:bodyPr/>
        <a:lstStyle/>
        <a:p>
          <a:pPr algn="l"/>
          <a:endParaRPr lang="en-US"/>
        </a:p>
      </dgm:t>
    </dgm:pt>
    <dgm:pt modelId="{B7F08172-AF5E-4181-A6A0-DD5EF2C4631E}" type="sibTrans" cxnId="{04E95B14-8031-46B6-9D0B-4C201239BE3C}">
      <dgm:prSet/>
      <dgm:spPr/>
      <dgm:t>
        <a:bodyPr/>
        <a:lstStyle/>
        <a:p>
          <a:pPr algn="l"/>
          <a:endParaRPr lang="en-US"/>
        </a:p>
      </dgm:t>
    </dgm:pt>
    <dgm:pt modelId="{344D7112-E14B-420A-9621-7AA2DD2F0BCE}" type="pres">
      <dgm:prSet presAssocID="{ADB2EA2B-B004-4589-B906-B86625138566}" presName="linearFlow" presStyleCnt="0">
        <dgm:presLayoutVars>
          <dgm:dir/>
          <dgm:resizeHandles val="exact"/>
        </dgm:presLayoutVars>
      </dgm:prSet>
      <dgm:spPr/>
    </dgm:pt>
    <dgm:pt modelId="{01B0E7B8-9139-4396-A17B-721CF4C40F1D}" type="pres">
      <dgm:prSet presAssocID="{AE8EC036-E625-4B03-95E4-AE574F9502B8}" presName="composite" presStyleCnt="0"/>
      <dgm:spPr/>
    </dgm:pt>
    <dgm:pt modelId="{50028A56-CE5B-4283-8041-088960B4CB2E}" type="pres">
      <dgm:prSet presAssocID="{AE8EC036-E625-4B03-95E4-AE574F9502B8}" presName="imgShp" presStyleLbl="fgImgPlace1" presStyleIdx="0" presStyleCnt="5"/>
      <dgm:spPr/>
    </dgm:pt>
    <dgm:pt modelId="{8351702F-7857-463F-B320-466A157F147E}" type="pres">
      <dgm:prSet presAssocID="{AE8EC036-E625-4B03-95E4-AE574F9502B8}" presName="txShp" presStyleLbl="node1" presStyleIdx="0" presStyleCnt="5">
        <dgm:presLayoutVars>
          <dgm:bulletEnabled val="1"/>
        </dgm:presLayoutVars>
      </dgm:prSet>
      <dgm:spPr/>
    </dgm:pt>
    <dgm:pt modelId="{1825DC6B-8312-4D35-856A-051433281002}" type="pres">
      <dgm:prSet presAssocID="{7FCF3453-BE2A-4380-A7B9-F23EBD8FF4B0}" presName="spacing" presStyleCnt="0"/>
      <dgm:spPr/>
    </dgm:pt>
    <dgm:pt modelId="{410A778D-5AD7-4AF7-8E70-7237DBE8EADC}" type="pres">
      <dgm:prSet presAssocID="{24F1D8EE-ADBB-4E94-82D3-7ADE30009595}" presName="composite" presStyleCnt="0"/>
      <dgm:spPr/>
    </dgm:pt>
    <dgm:pt modelId="{D11BDFE8-F1AD-4332-8E22-DD04916292E5}" type="pres">
      <dgm:prSet presAssocID="{24F1D8EE-ADBB-4E94-82D3-7ADE30009595}" presName="imgShp" presStyleLbl="fgImgPlace1" presStyleIdx="1" presStyleCnt="5"/>
      <dgm:spPr/>
    </dgm:pt>
    <dgm:pt modelId="{310CAFF3-E20C-4AD8-BB28-576F214EF461}" type="pres">
      <dgm:prSet presAssocID="{24F1D8EE-ADBB-4E94-82D3-7ADE30009595}" presName="txShp" presStyleLbl="node1" presStyleIdx="1" presStyleCnt="5">
        <dgm:presLayoutVars>
          <dgm:bulletEnabled val="1"/>
        </dgm:presLayoutVars>
      </dgm:prSet>
      <dgm:spPr/>
    </dgm:pt>
    <dgm:pt modelId="{27E82AA0-1633-4E9A-BEA1-48558786E947}" type="pres">
      <dgm:prSet presAssocID="{FBFF926A-9F9B-4685-AF6D-CCAF4E139BB5}" presName="spacing" presStyleCnt="0"/>
      <dgm:spPr/>
    </dgm:pt>
    <dgm:pt modelId="{AE9489B7-D75A-4CE0-B333-865A9328CCD5}" type="pres">
      <dgm:prSet presAssocID="{FA10588F-61DC-490C-9A94-F01BFDE7CA37}" presName="composite" presStyleCnt="0"/>
      <dgm:spPr/>
    </dgm:pt>
    <dgm:pt modelId="{FDC87432-1712-4197-8D48-2444DDB8E6A4}" type="pres">
      <dgm:prSet presAssocID="{FA10588F-61DC-490C-9A94-F01BFDE7CA37}" presName="imgShp" presStyleLbl="fgImgPlace1" presStyleIdx="2" presStyleCnt="5"/>
      <dgm:spPr/>
    </dgm:pt>
    <dgm:pt modelId="{5C866515-27CD-4D64-9021-ADB4B62598F2}" type="pres">
      <dgm:prSet presAssocID="{FA10588F-61DC-490C-9A94-F01BFDE7CA37}" presName="txShp" presStyleLbl="node1" presStyleIdx="2" presStyleCnt="5">
        <dgm:presLayoutVars>
          <dgm:bulletEnabled val="1"/>
        </dgm:presLayoutVars>
      </dgm:prSet>
      <dgm:spPr/>
    </dgm:pt>
    <dgm:pt modelId="{029AB0F3-4645-43B1-9656-960104E2B607}" type="pres">
      <dgm:prSet presAssocID="{64040451-F1BA-45A3-B99E-912525A8E1D9}" presName="spacing" presStyleCnt="0"/>
      <dgm:spPr/>
    </dgm:pt>
    <dgm:pt modelId="{3BD1C839-F45C-4682-88C0-E8FB1DD26B05}" type="pres">
      <dgm:prSet presAssocID="{1011C7D8-DBEB-4E83-BBC1-BB9B06E8693C}" presName="composite" presStyleCnt="0"/>
      <dgm:spPr/>
    </dgm:pt>
    <dgm:pt modelId="{F7F465BD-6481-4552-8538-3C314E4670FA}" type="pres">
      <dgm:prSet presAssocID="{1011C7D8-DBEB-4E83-BBC1-BB9B06E8693C}" presName="imgShp" presStyleLbl="fgImgPlace1" presStyleIdx="3" presStyleCnt="5"/>
      <dgm:spPr/>
    </dgm:pt>
    <dgm:pt modelId="{620E674D-D28A-4AED-8A9C-A3816D2EE29D}" type="pres">
      <dgm:prSet presAssocID="{1011C7D8-DBEB-4E83-BBC1-BB9B06E8693C}" presName="txShp" presStyleLbl="node1" presStyleIdx="3" presStyleCnt="5">
        <dgm:presLayoutVars>
          <dgm:bulletEnabled val="1"/>
        </dgm:presLayoutVars>
      </dgm:prSet>
      <dgm:spPr/>
    </dgm:pt>
    <dgm:pt modelId="{F2D72496-30AC-429C-A54D-5CF3BCD73835}" type="pres">
      <dgm:prSet presAssocID="{FA80C700-D4DC-4B0C-828C-2D6BC7B132A0}" presName="spacing" presStyleCnt="0"/>
      <dgm:spPr/>
    </dgm:pt>
    <dgm:pt modelId="{6F325AD5-674E-4034-981E-42FD96DCB1F1}" type="pres">
      <dgm:prSet presAssocID="{260585D3-94EE-4DA9-AF41-7F03AD1C37AE}" presName="composite" presStyleCnt="0"/>
      <dgm:spPr/>
    </dgm:pt>
    <dgm:pt modelId="{A06B7AA8-7E6D-4BAD-86F1-946664DF60A1}" type="pres">
      <dgm:prSet presAssocID="{260585D3-94EE-4DA9-AF41-7F03AD1C37AE}" presName="imgShp" presStyleLbl="fgImgPlace1" presStyleIdx="4" presStyleCnt="5"/>
      <dgm:spPr/>
    </dgm:pt>
    <dgm:pt modelId="{F97FE512-70A2-48C2-B752-6D023D1E532F}" type="pres">
      <dgm:prSet presAssocID="{260585D3-94EE-4DA9-AF41-7F03AD1C37AE}" presName="txShp" presStyleLbl="node1" presStyleIdx="4" presStyleCnt="5">
        <dgm:presLayoutVars>
          <dgm:bulletEnabled val="1"/>
        </dgm:presLayoutVars>
      </dgm:prSet>
      <dgm:spPr/>
    </dgm:pt>
  </dgm:ptLst>
  <dgm:cxnLst>
    <dgm:cxn modelId="{739E4501-7911-4F1B-A4A0-CDEB8F7F6540}" type="presOf" srcId="{AE8EC036-E625-4B03-95E4-AE574F9502B8}" destId="{8351702F-7857-463F-B320-466A157F147E}" srcOrd="0" destOrd="0" presId="urn:microsoft.com/office/officeart/2005/8/layout/vList3"/>
    <dgm:cxn modelId="{FCBA4E13-34AB-44FA-B400-98974DDE205E}" srcId="{ADB2EA2B-B004-4589-B906-B86625138566}" destId="{FA10588F-61DC-490C-9A94-F01BFDE7CA37}" srcOrd="2" destOrd="0" parTransId="{69C7DC81-6217-4361-BC15-7744C90585B1}" sibTransId="{64040451-F1BA-45A3-B99E-912525A8E1D9}"/>
    <dgm:cxn modelId="{04E95B14-8031-46B6-9D0B-4C201239BE3C}" srcId="{ADB2EA2B-B004-4589-B906-B86625138566}" destId="{260585D3-94EE-4DA9-AF41-7F03AD1C37AE}" srcOrd="4" destOrd="0" parTransId="{D409F30E-BB4A-4DA6-BFF5-944C5F021F62}" sibTransId="{B7F08172-AF5E-4181-A6A0-DD5EF2C4631E}"/>
    <dgm:cxn modelId="{E6AAD025-6BC4-4C69-8D00-0896834186AA}" srcId="{ADB2EA2B-B004-4589-B906-B86625138566}" destId="{1011C7D8-DBEB-4E83-BBC1-BB9B06E8693C}" srcOrd="3" destOrd="0" parTransId="{3CAA1EAF-76FF-469F-BBAE-5A20C4B323D9}" sibTransId="{FA80C700-D4DC-4B0C-828C-2D6BC7B132A0}"/>
    <dgm:cxn modelId="{5E4DBC3B-2C9A-4855-8E62-24F673602F99}" type="presOf" srcId="{24F1D8EE-ADBB-4E94-82D3-7ADE30009595}" destId="{310CAFF3-E20C-4AD8-BB28-576F214EF461}" srcOrd="0" destOrd="0" presId="urn:microsoft.com/office/officeart/2005/8/layout/vList3"/>
    <dgm:cxn modelId="{8927695B-31CE-4FED-8A60-B2710517A5DC}" type="presOf" srcId="{ADB2EA2B-B004-4589-B906-B86625138566}" destId="{344D7112-E14B-420A-9621-7AA2DD2F0BCE}" srcOrd="0" destOrd="0" presId="urn:microsoft.com/office/officeart/2005/8/layout/vList3"/>
    <dgm:cxn modelId="{CB798646-173C-4D4E-8662-ED9066D4BD23}" type="presOf" srcId="{FA10588F-61DC-490C-9A94-F01BFDE7CA37}" destId="{5C866515-27CD-4D64-9021-ADB4B62598F2}" srcOrd="0" destOrd="0" presId="urn:microsoft.com/office/officeart/2005/8/layout/vList3"/>
    <dgm:cxn modelId="{1FFE0C87-8BD4-43B0-BAE6-6A7D27FE77FE}" type="presOf" srcId="{260585D3-94EE-4DA9-AF41-7F03AD1C37AE}" destId="{F97FE512-70A2-48C2-B752-6D023D1E532F}" srcOrd="0" destOrd="0" presId="urn:microsoft.com/office/officeart/2005/8/layout/vList3"/>
    <dgm:cxn modelId="{6B630E8A-130D-4BF1-9CF6-871AFE5FF58B}" type="presOf" srcId="{1011C7D8-DBEB-4E83-BBC1-BB9B06E8693C}" destId="{620E674D-D28A-4AED-8A9C-A3816D2EE29D}" srcOrd="0" destOrd="0" presId="urn:microsoft.com/office/officeart/2005/8/layout/vList3"/>
    <dgm:cxn modelId="{7FCBADBB-7DAE-4F9D-ABF9-67AF2D7F5F62}" srcId="{ADB2EA2B-B004-4589-B906-B86625138566}" destId="{24F1D8EE-ADBB-4E94-82D3-7ADE30009595}" srcOrd="1" destOrd="0" parTransId="{1CE364CC-D357-4BAC-8400-843780E79BCB}" sibTransId="{FBFF926A-9F9B-4685-AF6D-CCAF4E139BB5}"/>
    <dgm:cxn modelId="{6B998CCA-5545-4C00-A9C7-5EBF801075AE}" srcId="{ADB2EA2B-B004-4589-B906-B86625138566}" destId="{AE8EC036-E625-4B03-95E4-AE574F9502B8}" srcOrd="0" destOrd="0" parTransId="{6DC9F6CB-F03E-41BA-92F2-A8D91DE44E61}" sibTransId="{7FCF3453-BE2A-4380-A7B9-F23EBD8FF4B0}"/>
    <dgm:cxn modelId="{78968557-F6F6-45F7-BCCF-5FA58845DDF8}" type="presParOf" srcId="{344D7112-E14B-420A-9621-7AA2DD2F0BCE}" destId="{01B0E7B8-9139-4396-A17B-721CF4C40F1D}" srcOrd="0" destOrd="0" presId="urn:microsoft.com/office/officeart/2005/8/layout/vList3"/>
    <dgm:cxn modelId="{159E7B2C-30D6-4DB2-8564-3B97C9AD5B22}" type="presParOf" srcId="{01B0E7B8-9139-4396-A17B-721CF4C40F1D}" destId="{50028A56-CE5B-4283-8041-088960B4CB2E}" srcOrd="0" destOrd="0" presId="urn:microsoft.com/office/officeart/2005/8/layout/vList3"/>
    <dgm:cxn modelId="{19A63BAD-B815-4933-BE50-E432827A2E45}" type="presParOf" srcId="{01B0E7B8-9139-4396-A17B-721CF4C40F1D}" destId="{8351702F-7857-463F-B320-466A157F147E}" srcOrd="1" destOrd="0" presId="urn:microsoft.com/office/officeart/2005/8/layout/vList3"/>
    <dgm:cxn modelId="{8D7805FF-95CB-401F-8EE1-DA8D278CF16D}" type="presParOf" srcId="{344D7112-E14B-420A-9621-7AA2DD2F0BCE}" destId="{1825DC6B-8312-4D35-856A-051433281002}" srcOrd="1" destOrd="0" presId="urn:microsoft.com/office/officeart/2005/8/layout/vList3"/>
    <dgm:cxn modelId="{1C1F0642-11C5-40A5-AEC2-9762E3A0E17D}" type="presParOf" srcId="{344D7112-E14B-420A-9621-7AA2DD2F0BCE}" destId="{410A778D-5AD7-4AF7-8E70-7237DBE8EADC}" srcOrd="2" destOrd="0" presId="urn:microsoft.com/office/officeart/2005/8/layout/vList3"/>
    <dgm:cxn modelId="{49999C2C-A5B9-4F48-A497-C2227E35BBC4}" type="presParOf" srcId="{410A778D-5AD7-4AF7-8E70-7237DBE8EADC}" destId="{D11BDFE8-F1AD-4332-8E22-DD04916292E5}" srcOrd="0" destOrd="0" presId="urn:microsoft.com/office/officeart/2005/8/layout/vList3"/>
    <dgm:cxn modelId="{CD619536-DD5C-4692-B433-9F512E0E8068}" type="presParOf" srcId="{410A778D-5AD7-4AF7-8E70-7237DBE8EADC}" destId="{310CAFF3-E20C-4AD8-BB28-576F214EF461}" srcOrd="1" destOrd="0" presId="urn:microsoft.com/office/officeart/2005/8/layout/vList3"/>
    <dgm:cxn modelId="{BAE96035-939A-48D4-9764-7A4AB67DA427}" type="presParOf" srcId="{344D7112-E14B-420A-9621-7AA2DD2F0BCE}" destId="{27E82AA0-1633-4E9A-BEA1-48558786E947}" srcOrd="3" destOrd="0" presId="urn:microsoft.com/office/officeart/2005/8/layout/vList3"/>
    <dgm:cxn modelId="{E66D43AA-56E2-4FC2-9806-BCA52FD17087}" type="presParOf" srcId="{344D7112-E14B-420A-9621-7AA2DD2F0BCE}" destId="{AE9489B7-D75A-4CE0-B333-865A9328CCD5}" srcOrd="4" destOrd="0" presId="urn:microsoft.com/office/officeart/2005/8/layout/vList3"/>
    <dgm:cxn modelId="{6F0E007C-C5E4-4D18-8601-E5770E59E4F6}" type="presParOf" srcId="{AE9489B7-D75A-4CE0-B333-865A9328CCD5}" destId="{FDC87432-1712-4197-8D48-2444DDB8E6A4}" srcOrd="0" destOrd="0" presId="urn:microsoft.com/office/officeart/2005/8/layout/vList3"/>
    <dgm:cxn modelId="{4976A7B6-3A7D-4A55-BDDC-18F1F0432204}" type="presParOf" srcId="{AE9489B7-D75A-4CE0-B333-865A9328CCD5}" destId="{5C866515-27CD-4D64-9021-ADB4B62598F2}" srcOrd="1" destOrd="0" presId="urn:microsoft.com/office/officeart/2005/8/layout/vList3"/>
    <dgm:cxn modelId="{BA13ED09-B9A1-47D3-AB3A-9F4C0FCBB34D}" type="presParOf" srcId="{344D7112-E14B-420A-9621-7AA2DD2F0BCE}" destId="{029AB0F3-4645-43B1-9656-960104E2B607}" srcOrd="5" destOrd="0" presId="urn:microsoft.com/office/officeart/2005/8/layout/vList3"/>
    <dgm:cxn modelId="{6DF7CC77-8843-4A7C-8DF4-B4EB5DBD58D7}" type="presParOf" srcId="{344D7112-E14B-420A-9621-7AA2DD2F0BCE}" destId="{3BD1C839-F45C-4682-88C0-E8FB1DD26B05}" srcOrd="6" destOrd="0" presId="urn:microsoft.com/office/officeart/2005/8/layout/vList3"/>
    <dgm:cxn modelId="{D95AC863-5DAF-46A8-A844-2BAF74125FB6}" type="presParOf" srcId="{3BD1C839-F45C-4682-88C0-E8FB1DD26B05}" destId="{F7F465BD-6481-4552-8538-3C314E4670FA}" srcOrd="0" destOrd="0" presId="urn:microsoft.com/office/officeart/2005/8/layout/vList3"/>
    <dgm:cxn modelId="{8F64F9D3-2D8D-40F4-9FF6-AB96673B3624}" type="presParOf" srcId="{3BD1C839-F45C-4682-88C0-E8FB1DD26B05}" destId="{620E674D-D28A-4AED-8A9C-A3816D2EE29D}" srcOrd="1" destOrd="0" presId="urn:microsoft.com/office/officeart/2005/8/layout/vList3"/>
    <dgm:cxn modelId="{C407E6B0-BE16-4EF4-8CB3-0ABEFB70E1CF}" type="presParOf" srcId="{344D7112-E14B-420A-9621-7AA2DD2F0BCE}" destId="{F2D72496-30AC-429C-A54D-5CF3BCD73835}" srcOrd="7" destOrd="0" presId="urn:microsoft.com/office/officeart/2005/8/layout/vList3"/>
    <dgm:cxn modelId="{7849DE8A-C523-4E99-8011-2884420BB828}" type="presParOf" srcId="{344D7112-E14B-420A-9621-7AA2DD2F0BCE}" destId="{6F325AD5-674E-4034-981E-42FD96DCB1F1}" srcOrd="8" destOrd="0" presId="urn:microsoft.com/office/officeart/2005/8/layout/vList3"/>
    <dgm:cxn modelId="{DB70BDD4-781C-450C-B59E-F2086633468C}" type="presParOf" srcId="{6F325AD5-674E-4034-981E-42FD96DCB1F1}" destId="{A06B7AA8-7E6D-4BAD-86F1-946664DF60A1}" srcOrd="0" destOrd="0" presId="urn:microsoft.com/office/officeart/2005/8/layout/vList3"/>
    <dgm:cxn modelId="{198C5EEF-EBF1-4BA6-A12B-4D51791F493B}" type="presParOf" srcId="{6F325AD5-674E-4034-981E-42FD96DCB1F1}" destId="{F97FE512-70A2-48C2-B752-6D023D1E532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85C062-7757-49CD-89FD-844BA4A9AAA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EA73E873-F21A-4107-92DB-BF59C94CF65C}">
      <dgm:prSet custT="1"/>
      <dgm:spPr/>
      <dgm:t>
        <a:bodyPr/>
        <a:lstStyle/>
        <a:p>
          <a:pPr>
            <a:lnSpc>
              <a:spcPct val="100000"/>
            </a:lnSpc>
          </a:pPr>
          <a:r>
            <a:rPr lang="en-CA" sz="2000" dirty="0"/>
            <a:t>Newcomer(s) in Ontario can apply for Ontario Works at the start of Month 12.</a:t>
          </a:r>
          <a:endParaRPr lang="en-US" sz="2000" dirty="0"/>
        </a:p>
      </dgm:t>
    </dgm:pt>
    <dgm:pt modelId="{44BAA466-FC06-4AD3-BE02-5EFF442D3BC7}" type="parTrans" cxnId="{3287E2EB-9CBF-46D9-A75B-E5E35FD3487B}">
      <dgm:prSet/>
      <dgm:spPr/>
      <dgm:t>
        <a:bodyPr/>
        <a:lstStyle/>
        <a:p>
          <a:endParaRPr lang="en-US"/>
        </a:p>
      </dgm:t>
    </dgm:pt>
    <dgm:pt modelId="{23B38ABE-11CE-476F-8418-C861C32E3C3D}" type="sibTrans" cxnId="{3287E2EB-9CBF-46D9-A75B-E5E35FD3487B}">
      <dgm:prSet/>
      <dgm:spPr/>
      <dgm:t>
        <a:bodyPr/>
        <a:lstStyle/>
        <a:p>
          <a:endParaRPr lang="en-US"/>
        </a:p>
      </dgm:t>
    </dgm:pt>
    <dgm:pt modelId="{59B608A8-42C7-4B63-A08A-DD54C63F5BA2}">
      <dgm:prSet custT="1"/>
      <dgm:spPr/>
      <dgm:t>
        <a:bodyPr/>
        <a:lstStyle/>
        <a:p>
          <a:pPr>
            <a:lnSpc>
              <a:spcPct val="100000"/>
            </a:lnSpc>
          </a:pPr>
          <a:r>
            <a:rPr lang="en-CA" sz="2000" dirty="0"/>
            <a:t>Newcomer(s) can apply for Ontario Works online, </a:t>
          </a:r>
          <a:br>
            <a:rPr lang="en-CA" sz="2000" dirty="0"/>
          </a:br>
          <a:r>
            <a:rPr lang="en-CA" sz="2000" dirty="0"/>
            <a:t>in-person, or by phone.</a:t>
          </a:r>
          <a:endParaRPr lang="en-US" sz="2000" dirty="0"/>
        </a:p>
      </dgm:t>
    </dgm:pt>
    <dgm:pt modelId="{E0483A8A-E18B-4BEA-B275-5D69CFCB61AC}" type="parTrans" cxnId="{72774DA2-385D-4C80-B9EF-4050D1F8C153}">
      <dgm:prSet/>
      <dgm:spPr/>
      <dgm:t>
        <a:bodyPr/>
        <a:lstStyle/>
        <a:p>
          <a:endParaRPr lang="en-US"/>
        </a:p>
      </dgm:t>
    </dgm:pt>
    <dgm:pt modelId="{2DAA50B6-CC62-4A98-8AFC-082F1F10F52C}" type="sibTrans" cxnId="{72774DA2-385D-4C80-B9EF-4050D1F8C153}">
      <dgm:prSet/>
      <dgm:spPr/>
      <dgm:t>
        <a:bodyPr/>
        <a:lstStyle/>
        <a:p>
          <a:endParaRPr lang="en-US"/>
        </a:p>
      </dgm:t>
    </dgm:pt>
    <dgm:pt modelId="{B1F44C71-6C07-4F76-95F4-C6977DC583C4}">
      <dgm:prSet custT="1"/>
      <dgm:spPr/>
      <dgm:t>
        <a:bodyPr/>
        <a:lstStyle/>
        <a:p>
          <a:pPr>
            <a:lnSpc>
              <a:spcPct val="100000"/>
            </a:lnSpc>
          </a:pPr>
          <a:r>
            <a:rPr lang="en-CA" sz="2000" dirty="0"/>
            <a:t>Newcomer(s) in Ontario </a:t>
          </a:r>
          <a:br>
            <a:rPr lang="en-CA" sz="2000" dirty="0"/>
          </a:br>
          <a:r>
            <a:rPr lang="en-CA" sz="2000" dirty="0"/>
            <a:t>advised to contact their local </a:t>
          </a:r>
          <a:br>
            <a:rPr lang="en-CA" sz="2000" dirty="0"/>
          </a:br>
          <a:r>
            <a:rPr lang="en-CA" sz="2000" dirty="0"/>
            <a:t>Ontario Works.</a:t>
          </a:r>
          <a:endParaRPr lang="en-US" sz="2000" dirty="0"/>
        </a:p>
      </dgm:t>
    </dgm:pt>
    <dgm:pt modelId="{EBB9F57D-14D4-49FE-BC0A-3F248117F2BF}" type="parTrans" cxnId="{7B2F6588-C79C-455B-8DE1-9641B2505600}">
      <dgm:prSet/>
      <dgm:spPr/>
      <dgm:t>
        <a:bodyPr/>
        <a:lstStyle/>
        <a:p>
          <a:endParaRPr lang="en-US"/>
        </a:p>
      </dgm:t>
    </dgm:pt>
    <dgm:pt modelId="{57DDAEC1-918D-48BA-950B-E3FCCA8E887D}" type="sibTrans" cxnId="{7B2F6588-C79C-455B-8DE1-9641B2505600}">
      <dgm:prSet/>
      <dgm:spPr/>
      <dgm:t>
        <a:bodyPr/>
        <a:lstStyle/>
        <a:p>
          <a:endParaRPr lang="en-US"/>
        </a:p>
      </dgm:t>
    </dgm:pt>
    <dgm:pt modelId="{D8851C3E-2483-47DD-B32E-799B3E04BB78}" type="pres">
      <dgm:prSet presAssocID="{C285C062-7757-49CD-89FD-844BA4A9AAA0}" presName="root" presStyleCnt="0">
        <dgm:presLayoutVars>
          <dgm:dir/>
          <dgm:resizeHandles val="exact"/>
        </dgm:presLayoutVars>
      </dgm:prSet>
      <dgm:spPr/>
    </dgm:pt>
    <dgm:pt modelId="{F2A61B47-2436-48C6-ADA5-F4876E753DA3}" type="pres">
      <dgm:prSet presAssocID="{EA73E873-F21A-4107-92DB-BF59C94CF65C}" presName="compNode" presStyleCnt="0"/>
      <dgm:spPr/>
    </dgm:pt>
    <dgm:pt modelId="{7BE08F0A-12B2-4150-A86E-F0CE4586042B}" type="pres">
      <dgm:prSet presAssocID="{EA73E873-F21A-4107-92DB-BF59C94CF65C}" presName="iconRect" presStyleLbl="node1" presStyleIdx="0" presStyleCnt="3" custScaleX="189356" custScaleY="176109" custLinFactNeighborX="-24336" custLinFactNeighborY="-5889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4000" b="-4000"/>
          </a:stretch>
        </a:blipFill>
      </dgm:spPr>
      <dgm:extLst>
        <a:ext uri="{E40237B7-FDA0-4F09-8148-C483321AD2D9}">
          <dgm14:cNvPr xmlns:dgm14="http://schemas.microsoft.com/office/drawing/2010/diagram" id="0" name="" descr="Flip calendar with solid fill"/>
        </a:ext>
      </dgm:extLst>
    </dgm:pt>
    <dgm:pt modelId="{E79A96CD-3C05-4BF7-A97E-C0A7166CF768}" type="pres">
      <dgm:prSet presAssocID="{EA73E873-F21A-4107-92DB-BF59C94CF65C}" presName="spaceRect" presStyleCnt="0"/>
      <dgm:spPr/>
    </dgm:pt>
    <dgm:pt modelId="{33A40259-D090-480D-BF2B-949A172672DF}" type="pres">
      <dgm:prSet presAssocID="{EA73E873-F21A-4107-92DB-BF59C94CF65C}" presName="textRect" presStyleLbl="revTx" presStyleIdx="0" presStyleCnt="3" custScaleX="150802" custLinFactNeighborX="-15358" custLinFactNeighborY="-26253">
        <dgm:presLayoutVars>
          <dgm:chMax val="1"/>
          <dgm:chPref val="1"/>
        </dgm:presLayoutVars>
      </dgm:prSet>
      <dgm:spPr/>
    </dgm:pt>
    <dgm:pt modelId="{5017405D-6FF1-4740-83C8-E01866175236}" type="pres">
      <dgm:prSet presAssocID="{23B38ABE-11CE-476F-8418-C861C32E3C3D}" presName="sibTrans" presStyleCnt="0"/>
      <dgm:spPr/>
    </dgm:pt>
    <dgm:pt modelId="{6D4E026C-1CF3-4AEF-AA7F-456A2CBAE534}" type="pres">
      <dgm:prSet presAssocID="{59B608A8-42C7-4B63-A08A-DD54C63F5BA2}" presName="compNode" presStyleCnt="0"/>
      <dgm:spPr/>
    </dgm:pt>
    <dgm:pt modelId="{F170077D-9BCB-4042-89FF-42248C890B7F}" type="pres">
      <dgm:prSet presAssocID="{59B608A8-42C7-4B63-A08A-DD54C63F5BA2}" presName="iconRect" presStyleLbl="node1" presStyleIdx="1" presStyleCnt="3" custScaleX="193993" custScaleY="200963" custLinFactNeighborX="50412" custLinFactNeighborY="-6063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er"/>
        </a:ext>
      </dgm:extLst>
    </dgm:pt>
    <dgm:pt modelId="{01319640-B552-4D71-9C5E-6390C331B308}" type="pres">
      <dgm:prSet presAssocID="{59B608A8-42C7-4B63-A08A-DD54C63F5BA2}" presName="spaceRect" presStyleCnt="0"/>
      <dgm:spPr/>
    </dgm:pt>
    <dgm:pt modelId="{9ACCEDB7-6C6E-4706-B99E-F06A1FFC20DC}" type="pres">
      <dgm:prSet presAssocID="{59B608A8-42C7-4B63-A08A-DD54C63F5BA2}" presName="textRect" presStyleLbl="revTx" presStyleIdx="1" presStyleCnt="3" custScaleX="133494" custLinFactNeighborX="23531" custLinFactNeighborY="-30009">
        <dgm:presLayoutVars>
          <dgm:chMax val="1"/>
          <dgm:chPref val="1"/>
        </dgm:presLayoutVars>
      </dgm:prSet>
      <dgm:spPr/>
    </dgm:pt>
    <dgm:pt modelId="{7D7F1DAE-36E0-4F5D-BBCE-228998A9E0D8}" type="pres">
      <dgm:prSet presAssocID="{2DAA50B6-CC62-4A98-8AFC-082F1F10F52C}" presName="sibTrans" presStyleCnt="0"/>
      <dgm:spPr/>
    </dgm:pt>
    <dgm:pt modelId="{272A67D4-20D2-4CAC-8178-FEDB919F2649}" type="pres">
      <dgm:prSet presAssocID="{B1F44C71-6C07-4F76-95F4-C6977DC583C4}" presName="compNode" presStyleCnt="0"/>
      <dgm:spPr/>
    </dgm:pt>
    <dgm:pt modelId="{DF0F264A-702B-4738-84B3-78F9D8135594}" type="pres">
      <dgm:prSet presAssocID="{B1F44C71-6C07-4F76-95F4-C6977DC583C4}" presName="iconRect" presStyleLbl="node1" presStyleIdx="2" presStyleCnt="3" custScaleX="162305" custScaleY="169848" custLinFactX="38254" custLinFactNeighborX="100000" custLinFactNeighborY="-5630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rker"/>
        </a:ext>
      </dgm:extLst>
    </dgm:pt>
    <dgm:pt modelId="{6EC4BB81-291F-4294-B72A-F15B52693311}" type="pres">
      <dgm:prSet presAssocID="{B1F44C71-6C07-4F76-95F4-C6977DC583C4}" presName="spaceRect" presStyleCnt="0"/>
      <dgm:spPr/>
    </dgm:pt>
    <dgm:pt modelId="{659FA6D1-A2A4-49D3-B46D-AD0E6A5C8DB9}" type="pres">
      <dgm:prSet presAssocID="{B1F44C71-6C07-4F76-95F4-C6977DC583C4}" presName="textRect" presStyleLbl="revTx" presStyleIdx="2" presStyleCnt="3" custScaleX="195178" custLinFactNeighborX="55847" custLinFactNeighborY="-20275">
        <dgm:presLayoutVars>
          <dgm:chMax val="1"/>
          <dgm:chPref val="1"/>
        </dgm:presLayoutVars>
      </dgm:prSet>
      <dgm:spPr/>
    </dgm:pt>
  </dgm:ptLst>
  <dgm:cxnLst>
    <dgm:cxn modelId="{E4CB9141-44EC-448A-AD90-890278B4D937}" type="presOf" srcId="{EA73E873-F21A-4107-92DB-BF59C94CF65C}" destId="{33A40259-D090-480D-BF2B-949A172672DF}" srcOrd="0" destOrd="0" presId="urn:microsoft.com/office/officeart/2018/2/layout/IconLabelList"/>
    <dgm:cxn modelId="{7B2F6588-C79C-455B-8DE1-9641B2505600}" srcId="{C285C062-7757-49CD-89FD-844BA4A9AAA0}" destId="{B1F44C71-6C07-4F76-95F4-C6977DC583C4}" srcOrd="2" destOrd="0" parTransId="{EBB9F57D-14D4-49FE-BC0A-3F248117F2BF}" sibTransId="{57DDAEC1-918D-48BA-950B-E3FCCA8E887D}"/>
    <dgm:cxn modelId="{72774DA2-385D-4C80-B9EF-4050D1F8C153}" srcId="{C285C062-7757-49CD-89FD-844BA4A9AAA0}" destId="{59B608A8-42C7-4B63-A08A-DD54C63F5BA2}" srcOrd="1" destOrd="0" parTransId="{E0483A8A-E18B-4BEA-B275-5D69CFCB61AC}" sibTransId="{2DAA50B6-CC62-4A98-8AFC-082F1F10F52C}"/>
    <dgm:cxn modelId="{13DDFBB6-C695-4E3C-AE43-7541810D20D2}" type="presOf" srcId="{C285C062-7757-49CD-89FD-844BA4A9AAA0}" destId="{D8851C3E-2483-47DD-B32E-799B3E04BB78}" srcOrd="0" destOrd="0" presId="urn:microsoft.com/office/officeart/2018/2/layout/IconLabelList"/>
    <dgm:cxn modelId="{9CFC77C2-DD3D-4B0F-974F-5628658D4890}" type="presOf" srcId="{59B608A8-42C7-4B63-A08A-DD54C63F5BA2}" destId="{9ACCEDB7-6C6E-4706-B99E-F06A1FFC20DC}" srcOrd="0" destOrd="0" presId="urn:microsoft.com/office/officeart/2018/2/layout/IconLabelList"/>
    <dgm:cxn modelId="{3287E2EB-9CBF-46D9-A75B-E5E35FD3487B}" srcId="{C285C062-7757-49CD-89FD-844BA4A9AAA0}" destId="{EA73E873-F21A-4107-92DB-BF59C94CF65C}" srcOrd="0" destOrd="0" parTransId="{44BAA466-FC06-4AD3-BE02-5EFF442D3BC7}" sibTransId="{23B38ABE-11CE-476F-8418-C861C32E3C3D}"/>
    <dgm:cxn modelId="{11120EEE-3DBF-4A4E-AEDB-937B666587AC}" type="presOf" srcId="{B1F44C71-6C07-4F76-95F4-C6977DC583C4}" destId="{659FA6D1-A2A4-49D3-B46D-AD0E6A5C8DB9}" srcOrd="0" destOrd="0" presId="urn:microsoft.com/office/officeart/2018/2/layout/IconLabelList"/>
    <dgm:cxn modelId="{6BC0DD7E-F3EA-409A-B2A1-699F4CD4D033}" type="presParOf" srcId="{D8851C3E-2483-47DD-B32E-799B3E04BB78}" destId="{F2A61B47-2436-48C6-ADA5-F4876E753DA3}" srcOrd="0" destOrd="0" presId="urn:microsoft.com/office/officeart/2018/2/layout/IconLabelList"/>
    <dgm:cxn modelId="{DD14AA3E-D0EE-4E3A-A113-166F3E74A910}" type="presParOf" srcId="{F2A61B47-2436-48C6-ADA5-F4876E753DA3}" destId="{7BE08F0A-12B2-4150-A86E-F0CE4586042B}" srcOrd="0" destOrd="0" presId="urn:microsoft.com/office/officeart/2018/2/layout/IconLabelList"/>
    <dgm:cxn modelId="{0023F6BC-E843-4886-B464-09594EBE6004}" type="presParOf" srcId="{F2A61B47-2436-48C6-ADA5-F4876E753DA3}" destId="{E79A96CD-3C05-4BF7-A97E-C0A7166CF768}" srcOrd="1" destOrd="0" presId="urn:microsoft.com/office/officeart/2018/2/layout/IconLabelList"/>
    <dgm:cxn modelId="{5871A5C6-05A9-45F2-B5E3-C20A8CFCDB9E}" type="presParOf" srcId="{F2A61B47-2436-48C6-ADA5-F4876E753DA3}" destId="{33A40259-D090-480D-BF2B-949A172672DF}" srcOrd="2" destOrd="0" presId="urn:microsoft.com/office/officeart/2018/2/layout/IconLabelList"/>
    <dgm:cxn modelId="{D503136D-2B14-4A2F-ABFA-E6BF94113726}" type="presParOf" srcId="{D8851C3E-2483-47DD-B32E-799B3E04BB78}" destId="{5017405D-6FF1-4740-83C8-E01866175236}" srcOrd="1" destOrd="0" presId="urn:microsoft.com/office/officeart/2018/2/layout/IconLabelList"/>
    <dgm:cxn modelId="{6BD9D928-5721-49E3-9092-8635C124C8E6}" type="presParOf" srcId="{D8851C3E-2483-47DD-B32E-799B3E04BB78}" destId="{6D4E026C-1CF3-4AEF-AA7F-456A2CBAE534}" srcOrd="2" destOrd="0" presId="urn:microsoft.com/office/officeart/2018/2/layout/IconLabelList"/>
    <dgm:cxn modelId="{F8908232-90F1-4622-B146-375264AF66F0}" type="presParOf" srcId="{6D4E026C-1CF3-4AEF-AA7F-456A2CBAE534}" destId="{F170077D-9BCB-4042-89FF-42248C890B7F}" srcOrd="0" destOrd="0" presId="urn:microsoft.com/office/officeart/2018/2/layout/IconLabelList"/>
    <dgm:cxn modelId="{E4C64746-0CD0-43BD-90A0-DC4D5A059917}" type="presParOf" srcId="{6D4E026C-1CF3-4AEF-AA7F-456A2CBAE534}" destId="{01319640-B552-4D71-9C5E-6390C331B308}" srcOrd="1" destOrd="0" presId="urn:microsoft.com/office/officeart/2018/2/layout/IconLabelList"/>
    <dgm:cxn modelId="{D52F4B5A-B723-4367-9C10-B950969EDEB3}" type="presParOf" srcId="{6D4E026C-1CF3-4AEF-AA7F-456A2CBAE534}" destId="{9ACCEDB7-6C6E-4706-B99E-F06A1FFC20DC}" srcOrd="2" destOrd="0" presId="urn:microsoft.com/office/officeart/2018/2/layout/IconLabelList"/>
    <dgm:cxn modelId="{EDB74BD5-5897-4D4E-A01D-9E565B389F52}" type="presParOf" srcId="{D8851C3E-2483-47DD-B32E-799B3E04BB78}" destId="{7D7F1DAE-36E0-4F5D-BBCE-228998A9E0D8}" srcOrd="3" destOrd="0" presId="urn:microsoft.com/office/officeart/2018/2/layout/IconLabelList"/>
    <dgm:cxn modelId="{67698D5E-5C51-4392-9523-2F1412A7CB6D}" type="presParOf" srcId="{D8851C3E-2483-47DD-B32E-799B3E04BB78}" destId="{272A67D4-20D2-4CAC-8178-FEDB919F2649}" srcOrd="4" destOrd="0" presId="urn:microsoft.com/office/officeart/2018/2/layout/IconLabelList"/>
    <dgm:cxn modelId="{1FC549FB-CBB5-4B4C-BFD3-B464416263EF}" type="presParOf" srcId="{272A67D4-20D2-4CAC-8178-FEDB919F2649}" destId="{DF0F264A-702B-4738-84B3-78F9D8135594}" srcOrd="0" destOrd="0" presId="urn:microsoft.com/office/officeart/2018/2/layout/IconLabelList"/>
    <dgm:cxn modelId="{6577416E-3150-42A9-AABC-0963F5BECCD1}" type="presParOf" srcId="{272A67D4-20D2-4CAC-8178-FEDB919F2649}" destId="{6EC4BB81-291F-4294-B72A-F15B52693311}" srcOrd="1" destOrd="0" presId="urn:microsoft.com/office/officeart/2018/2/layout/IconLabelList"/>
    <dgm:cxn modelId="{2151784F-569C-4229-9652-876C3CF5739D}" type="presParOf" srcId="{272A67D4-20D2-4CAC-8178-FEDB919F2649}" destId="{659FA6D1-A2A4-49D3-B46D-AD0E6A5C8DB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C1402-AD58-4E3C-9398-4114BE5722E5}">
      <dsp:nvSpPr>
        <dsp:cNvPr id="0" name=""/>
        <dsp:cNvSpPr/>
      </dsp:nvSpPr>
      <dsp:spPr>
        <a:xfrm>
          <a:off x="1772965" y="142922"/>
          <a:ext cx="1189692" cy="118969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9A474B-3B3A-45C8-A79C-D80133DABDFF}">
      <dsp:nvSpPr>
        <dsp:cNvPr id="0" name=""/>
        <dsp:cNvSpPr/>
      </dsp:nvSpPr>
      <dsp:spPr>
        <a:xfrm>
          <a:off x="2022571" y="392758"/>
          <a:ext cx="690021" cy="6900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75D126-7DAC-47C4-94E8-2E820B405E29}">
      <dsp:nvSpPr>
        <dsp:cNvPr id="0" name=""/>
        <dsp:cNvSpPr/>
      </dsp:nvSpPr>
      <dsp:spPr>
        <a:xfrm>
          <a:off x="364268" y="1866584"/>
          <a:ext cx="4145894" cy="1189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100000"/>
            </a:lnSpc>
            <a:spcBef>
              <a:spcPct val="0"/>
            </a:spcBef>
            <a:spcAft>
              <a:spcPct val="35000"/>
            </a:spcAft>
            <a:buNone/>
          </a:pPr>
          <a:r>
            <a:rPr lang="en-CA" sz="2400" kern="1200" dirty="0"/>
            <a:t>Sponsors are advised to begin preparing newcomer(s) for the end of the sponsorship period and transition to the post-sponsorship period </a:t>
          </a:r>
          <a:r>
            <a:rPr lang="en-CA" sz="2400" b="1" kern="1200" dirty="0"/>
            <a:t>as early as Month 9</a:t>
          </a:r>
          <a:r>
            <a:rPr lang="en-CA" sz="2400" kern="1200" dirty="0"/>
            <a:t>. </a:t>
          </a:r>
          <a:endParaRPr lang="en-US" sz="2400" kern="1200" dirty="0"/>
        </a:p>
      </dsp:txBody>
      <dsp:txXfrm>
        <a:off x="364268" y="1866584"/>
        <a:ext cx="4145894" cy="1189692"/>
      </dsp:txXfrm>
    </dsp:sp>
    <dsp:sp modelId="{6C2B75AD-2CF5-40D5-A9FB-0B0608BF767E}">
      <dsp:nvSpPr>
        <dsp:cNvPr id="0" name=""/>
        <dsp:cNvSpPr/>
      </dsp:nvSpPr>
      <dsp:spPr>
        <a:xfrm>
          <a:off x="7050742" y="105590"/>
          <a:ext cx="1189692" cy="118969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1F4E8E-1C2F-467F-8167-E46DE101E1B9}">
      <dsp:nvSpPr>
        <dsp:cNvPr id="0" name=""/>
        <dsp:cNvSpPr/>
      </dsp:nvSpPr>
      <dsp:spPr>
        <a:xfrm>
          <a:off x="7300581" y="355428"/>
          <a:ext cx="690021" cy="6900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DE8C87-5348-449D-BF2F-0405E8559F2E}">
      <dsp:nvSpPr>
        <dsp:cNvPr id="0" name=""/>
        <dsp:cNvSpPr/>
      </dsp:nvSpPr>
      <dsp:spPr>
        <a:xfrm>
          <a:off x="5869097" y="1875697"/>
          <a:ext cx="3797660" cy="1189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100000"/>
            </a:lnSpc>
            <a:spcBef>
              <a:spcPct val="0"/>
            </a:spcBef>
            <a:spcAft>
              <a:spcPct val="35000"/>
            </a:spcAft>
            <a:buNone/>
          </a:pPr>
          <a:r>
            <a:rPr lang="en-CA" sz="2400" kern="1200" dirty="0"/>
            <a:t>At the </a:t>
          </a:r>
          <a:r>
            <a:rPr lang="en-CA" sz="2400" b="1" kern="1200" dirty="0"/>
            <a:t>beginning of Month 9</a:t>
          </a:r>
          <a:r>
            <a:rPr lang="en-CA" sz="2400" kern="1200" dirty="0"/>
            <a:t>, sponsors are advised to conduct a needs assessment, which should be conducted in conjunction with the newcomer(s).</a:t>
          </a:r>
          <a:endParaRPr lang="en-US" sz="2400" kern="1200" dirty="0"/>
        </a:p>
      </dsp:txBody>
      <dsp:txXfrm>
        <a:off x="5869097" y="1875697"/>
        <a:ext cx="3797660" cy="11896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F1D97-C179-46CF-84E4-908CE31F0C3A}">
      <dsp:nvSpPr>
        <dsp:cNvPr id="0" name=""/>
        <dsp:cNvSpPr/>
      </dsp:nvSpPr>
      <dsp:spPr>
        <a:xfrm>
          <a:off x="679050" y="11968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BE8178-188E-4812-A217-78562FA10161}">
      <dsp:nvSpPr>
        <dsp:cNvPr id="0" name=""/>
        <dsp:cNvSpPr/>
      </dsp:nvSpPr>
      <dsp:spPr>
        <a:xfrm>
          <a:off x="1081237" y="521875"/>
          <a:ext cx="1082812" cy="108281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956DE8-0B7B-4749-BD60-54F607307555}">
      <dsp:nvSpPr>
        <dsp:cNvPr id="0" name=""/>
        <dsp:cNvSpPr/>
      </dsp:nvSpPr>
      <dsp:spPr>
        <a:xfrm>
          <a:off x="106644" y="1992925"/>
          <a:ext cx="3093750" cy="124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CA" sz="2000" kern="1200" dirty="0"/>
            <a:t>Evaluating the sponsorship period, including your experiences as sponsors.</a:t>
          </a:r>
          <a:endParaRPr lang="en-US" sz="2000" kern="1200" dirty="0"/>
        </a:p>
      </dsp:txBody>
      <dsp:txXfrm>
        <a:off x="106644" y="1992925"/>
        <a:ext cx="3093750" cy="1240312"/>
      </dsp:txXfrm>
    </dsp:sp>
    <dsp:sp modelId="{7184CCE0-C427-4EBE-986D-522350026314}">
      <dsp:nvSpPr>
        <dsp:cNvPr id="0" name=""/>
        <dsp:cNvSpPr/>
      </dsp:nvSpPr>
      <dsp:spPr>
        <a:xfrm>
          <a:off x="4314206" y="11968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97D139-FF45-41D9-AA77-36D41D71CC06}">
      <dsp:nvSpPr>
        <dsp:cNvPr id="0" name=""/>
        <dsp:cNvSpPr/>
      </dsp:nvSpPr>
      <dsp:spPr>
        <a:xfrm>
          <a:off x="4716393" y="521875"/>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965DFE-2582-4F5A-80CD-639B641C08EF}">
      <dsp:nvSpPr>
        <dsp:cNvPr id="0" name=""/>
        <dsp:cNvSpPr/>
      </dsp:nvSpPr>
      <dsp:spPr>
        <a:xfrm>
          <a:off x="3710925" y="2028324"/>
          <a:ext cx="3093750" cy="124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CA" sz="2000" kern="1200" dirty="0"/>
            <a:t>The settlement needs of the newcomer(s) before the sponsorship period comes to an end.</a:t>
          </a:r>
          <a:endParaRPr lang="en-US" sz="2000" kern="1200" dirty="0"/>
        </a:p>
      </dsp:txBody>
      <dsp:txXfrm>
        <a:off x="3710925" y="2028324"/>
        <a:ext cx="3093750" cy="1240312"/>
      </dsp:txXfrm>
    </dsp:sp>
    <dsp:sp modelId="{382C0914-1584-40A9-98D3-B53B5AF9A4CA}">
      <dsp:nvSpPr>
        <dsp:cNvPr id="0" name=""/>
        <dsp:cNvSpPr/>
      </dsp:nvSpPr>
      <dsp:spPr>
        <a:xfrm>
          <a:off x="7949362" y="11968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97BDE8-1D40-4082-86CB-4820C638F615}">
      <dsp:nvSpPr>
        <dsp:cNvPr id="0" name=""/>
        <dsp:cNvSpPr/>
      </dsp:nvSpPr>
      <dsp:spPr>
        <a:xfrm>
          <a:off x="8351550" y="521875"/>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5AEDCD-4F0C-4CF0-9FFC-877BD5235B75}">
      <dsp:nvSpPr>
        <dsp:cNvPr id="0" name=""/>
        <dsp:cNvSpPr/>
      </dsp:nvSpPr>
      <dsp:spPr>
        <a:xfrm>
          <a:off x="7315205" y="2046023"/>
          <a:ext cx="3093750" cy="124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CA" sz="2000" kern="1200" dirty="0"/>
            <a:t>The sponsors’ relationship with newcomer(s) in the post-sponsorship period.</a:t>
          </a:r>
          <a:endParaRPr lang="en-US" sz="2000" kern="1200" dirty="0"/>
        </a:p>
      </dsp:txBody>
      <dsp:txXfrm>
        <a:off x="7315205" y="2046023"/>
        <a:ext cx="3093750" cy="12403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1702F-7857-463F-B320-466A157F147E}">
      <dsp:nvSpPr>
        <dsp:cNvPr id="0" name=""/>
        <dsp:cNvSpPr/>
      </dsp:nvSpPr>
      <dsp:spPr>
        <a:xfrm rot="10800000">
          <a:off x="2096285" y="10721"/>
          <a:ext cx="7601442" cy="628337"/>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7079" tIns="102870" rIns="192024" bIns="102870" numCol="1" spcCol="1270" anchor="ctr" anchorCtr="0">
          <a:noAutofit/>
        </a:bodyPr>
        <a:lstStyle/>
        <a:p>
          <a:pPr marL="0" lvl="0" indent="0" algn="l" defTabSz="1200150">
            <a:lnSpc>
              <a:spcPct val="90000"/>
            </a:lnSpc>
            <a:spcBef>
              <a:spcPct val="0"/>
            </a:spcBef>
            <a:spcAft>
              <a:spcPct val="35000"/>
            </a:spcAft>
            <a:buNone/>
          </a:pPr>
          <a:r>
            <a:rPr lang="en-CA" sz="2700" kern="1200" dirty="0"/>
            <a:t>Access to Affordable Housing</a:t>
          </a:r>
          <a:endParaRPr lang="en-US" sz="2700" kern="1200" dirty="0"/>
        </a:p>
      </dsp:txBody>
      <dsp:txXfrm rot="10800000">
        <a:off x="2253369" y="10721"/>
        <a:ext cx="7444358" cy="628337"/>
      </dsp:txXfrm>
    </dsp:sp>
    <dsp:sp modelId="{50028A56-CE5B-4283-8041-088960B4CB2E}">
      <dsp:nvSpPr>
        <dsp:cNvPr id="0" name=""/>
        <dsp:cNvSpPr/>
      </dsp:nvSpPr>
      <dsp:spPr>
        <a:xfrm>
          <a:off x="1757564" y="1842"/>
          <a:ext cx="628337" cy="628337"/>
        </a:xfrm>
        <a:prstGeom prst="ellipse">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10CAFF3-E20C-4AD8-BB28-576F214EF461}">
      <dsp:nvSpPr>
        <dsp:cNvPr id="0" name=""/>
        <dsp:cNvSpPr/>
      </dsp:nvSpPr>
      <dsp:spPr>
        <a:xfrm rot="10800000">
          <a:off x="2071733" y="787264"/>
          <a:ext cx="7601442" cy="628337"/>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7079" tIns="102870" rIns="192024" bIns="102870" numCol="1" spcCol="1270" anchor="ctr" anchorCtr="0">
          <a:noAutofit/>
        </a:bodyPr>
        <a:lstStyle/>
        <a:p>
          <a:pPr marL="0" lvl="0" indent="0" algn="l" defTabSz="1200150">
            <a:lnSpc>
              <a:spcPct val="90000"/>
            </a:lnSpc>
            <a:spcBef>
              <a:spcPct val="0"/>
            </a:spcBef>
            <a:spcAft>
              <a:spcPct val="35000"/>
            </a:spcAft>
            <a:buNone/>
          </a:pPr>
          <a:r>
            <a:rPr lang="en-CA" sz="2700" kern="1200" dirty="0"/>
            <a:t>Eligibility for Subsidized Housing (When to Apply)</a:t>
          </a:r>
          <a:endParaRPr lang="en-US" sz="2700" kern="1200" dirty="0"/>
        </a:p>
      </dsp:txBody>
      <dsp:txXfrm rot="10800000">
        <a:off x="2228817" y="787264"/>
        <a:ext cx="7444358" cy="628337"/>
      </dsp:txXfrm>
    </dsp:sp>
    <dsp:sp modelId="{D11BDFE8-F1AD-4332-8E22-DD04916292E5}">
      <dsp:nvSpPr>
        <dsp:cNvPr id="0" name=""/>
        <dsp:cNvSpPr/>
      </dsp:nvSpPr>
      <dsp:spPr>
        <a:xfrm>
          <a:off x="1757564" y="787264"/>
          <a:ext cx="628337" cy="628337"/>
        </a:xfrm>
        <a:prstGeom prst="ellipse">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C866515-27CD-4D64-9021-ADB4B62598F2}">
      <dsp:nvSpPr>
        <dsp:cNvPr id="0" name=""/>
        <dsp:cNvSpPr/>
      </dsp:nvSpPr>
      <dsp:spPr>
        <a:xfrm rot="10800000">
          <a:off x="2071733" y="1572685"/>
          <a:ext cx="7601442" cy="628337"/>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7079" tIns="102870" rIns="192024" bIns="102870" numCol="1" spcCol="1270" anchor="ctr" anchorCtr="0">
          <a:noAutofit/>
        </a:bodyPr>
        <a:lstStyle/>
        <a:p>
          <a:pPr marL="0" lvl="0" indent="0" algn="l" defTabSz="1200150">
            <a:lnSpc>
              <a:spcPct val="90000"/>
            </a:lnSpc>
            <a:spcBef>
              <a:spcPct val="0"/>
            </a:spcBef>
            <a:spcAft>
              <a:spcPct val="35000"/>
            </a:spcAft>
            <a:buNone/>
          </a:pPr>
          <a:r>
            <a:rPr lang="en-CA" sz="2700" kern="1200" dirty="0"/>
            <a:t>How to Budget &amp; Transfer Money Electronically</a:t>
          </a:r>
          <a:endParaRPr lang="en-US" sz="2700" kern="1200" dirty="0"/>
        </a:p>
      </dsp:txBody>
      <dsp:txXfrm rot="10800000">
        <a:off x="2228817" y="1572685"/>
        <a:ext cx="7444358" cy="628337"/>
      </dsp:txXfrm>
    </dsp:sp>
    <dsp:sp modelId="{FDC87432-1712-4197-8D48-2444DDB8E6A4}">
      <dsp:nvSpPr>
        <dsp:cNvPr id="0" name=""/>
        <dsp:cNvSpPr/>
      </dsp:nvSpPr>
      <dsp:spPr>
        <a:xfrm>
          <a:off x="1757564" y="1572685"/>
          <a:ext cx="628337" cy="628337"/>
        </a:xfrm>
        <a:prstGeom prst="ellipse">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20E674D-D28A-4AED-8A9C-A3816D2EE29D}">
      <dsp:nvSpPr>
        <dsp:cNvPr id="0" name=""/>
        <dsp:cNvSpPr/>
      </dsp:nvSpPr>
      <dsp:spPr>
        <a:xfrm rot="10800000">
          <a:off x="2071733" y="2358106"/>
          <a:ext cx="7601442" cy="628337"/>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7079" tIns="102870" rIns="192024" bIns="102870" numCol="1" spcCol="1270" anchor="ctr" anchorCtr="0">
          <a:noAutofit/>
        </a:bodyPr>
        <a:lstStyle/>
        <a:p>
          <a:pPr marL="0" lvl="0" indent="0" algn="l" defTabSz="1200150">
            <a:lnSpc>
              <a:spcPct val="90000"/>
            </a:lnSpc>
            <a:spcBef>
              <a:spcPct val="0"/>
            </a:spcBef>
            <a:spcAft>
              <a:spcPct val="35000"/>
            </a:spcAft>
            <a:buNone/>
          </a:pPr>
          <a:r>
            <a:rPr lang="en-CA" sz="2700" kern="1200" dirty="0"/>
            <a:t>How to Pay Rent and Other Household Bills</a:t>
          </a:r>
          <a:endParaRPr lang="en-US" sz="2700" kern="1200" dirty="0"/>
        </a:p>
      </dsp:txBody>
      <dsp:txXfrm rot="10800000">
        <a:off x="2228817" y="2358106"/>
        <a:ext cx="7444358" cy="628337"/>
      </dsp:txXfrm>
    </dsp:sp>
    <dsp:sp modelId="{F7F465BD-6481-4552-8538-3C314E4670FA}">
      <dsp:nvSpPr>
        <dsp:cNvPr id="0" name=""/>
        <dsp:cNvSpPr/>
      </dsp:nvSpPr>
      <dsp:spPr>
        <a:xfrm>
          <a:off x="1757564" y="2358106"/>
          <a:ext cx="628337" cy="628337"/>
        </a:xfrm>
        <a:prstGeom prst="ellipse">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97FE512-70A2-48C2-B752-6D023D1E532F}">
      <dsp:nvSpPr>
        <dsp:cNvPr id="0" name=""/>
        <dsp:cNvSpPr/>
      </dsp:nvSpPr>
      <dsp:spPr>
        <a:xfrm rot="10800000">
          <a:off x="2071733" y="3143528"/>
          <a:ext cx="7601442" cy="628337"/>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7079" tIns="102870" rIns="192024" bIns="102870" numCol="1" spcCol="1270" anchor="ctr" anchorCtr="0">
          <a:noAutofit/>
        </a:bodyPr>
        <a:lstStyle/>
        <a:p>
          <a:pPr marL="0" lvl="0" indent="0" algn="l" defTabSz="1200150">
            <a:lnSpc>
              <a:spcPct val="90000"/>
            </a:lnSpc>
            <a:spcBef>
              <a:spcPct val="0"/>
            </a:spcBef>
            <a:spcAft>
              <a:spcPct val="35000"/>
            </a:spcAft>
            <a:buNone/>
          </a:pPr>
          <a:r>
            <a:rPr lang="en-CA" sz="2700" kern="1200" dirty="0"/>
            <a:t>Social Assistance (Eligibility and How to Apply)</a:t>
          </a:r>
          <a:endParaRPr lang="en-US" sz="2700" kern="1200" dirty="0"/>
        </a:p>
      </dsp:txBody>
      <dsp:txXfrm rot="10800000">
        <a:off x="2228817" y="3143528"/>
        <a:ext cx="7444358" cy="628337"/>
      </dsp:txXfrm>
    </dsp:sp>
    <dsp:sp modelId="{A06B7AA8-7E6D-4BAD-86F1-946664DF60A1}">
      <dsp:nvSpPr>
        <dsp:cNvPr id="0" name=""/>
        <dsp:cNvSpPr/>
      </dsp:nvSpPr>
      <dsp:spPr>
        <a:xfrm>
          <a:off x="1757564" y="3143528"/>
          <a:ext cx="628337" cy="628337"/>
        </a:xfrm>
        <a:prstGeom prst="ellipse">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1702F-7857-463F-B320-466A157F147E}">
      <dsp:nvSpPr>
        <dsp:cNvPr id="0" name=""/>
        <dsp:cNvSpPr/>
      </dsp:nvSpPr>
      <dsp:spPr>
        <a:xfrm rot="10800000">
          <a:off x="2136242" y="1733"/>
          <a:ext cx="7822336" cy="663817"/>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725" tIns="80010" rIns="149352" bIns="80010" numCol="1" spcCol="1270" anchor="ctr" anchorCtr="0">
          <a:noAutofit/>
        </a:bodyPr>
        <a:lstStyle/>
        <a:p>
          <a:pPr marL="0" lvl="0" indent="0" algn="l" defTabSz="933450">
            <a:lnSpc>
              <a:spcPct val="90000"/>
            </a:lnSpc>
            <a:spcBef>
              <a:spcPct val="0"/>
            </a:spcBef>
            <a:spcAft>
              <a:spcPct val="35000"/>
            </a:spcAft>
            <a:buNone/>
          </a:pPr>
          <a:r>
            <a:rPr lang="en-CA" sz="2100" kern="1200" dirty="0"/>
            <a:t>Taxes (Services Available, Tax Returns – How/When, Tax Benefits)</a:t>
          </a:r>
          <a:endParaRPr lang="en-US" sz="2100" kern="1200" dirty="0"/>
        </a:p>
      </dsp:txBody>
      <dsp:txXfrm rot="10800000">
        <a:off x="2302196" y="1733"/>
        <a:ext cx="7656382" cy="663817"/>
      </dsp:txXfrm>
    </dsp:sp>
    <dsp:sp modelId="{50028A56-CE5B-4283-8041-088960B4CB2E}">
      <dsp:nvSpPr>
        <dsp:cNvPr id="0" name=""/>
        <dsp:cNvSpPr/>
      </dsp:nvSpPr>
      <dsp:spPr>
        <a:xfrm>
          <a:off x="1804333" y="1733"/>
          <a:ext cx="663817" cy="663817"/>
        </a:xfrm>
        <a:prstGeom prst="ellipse">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10CAFF3-E20C-4AD8-BB28-576F214EF461}">
      <dsp:nvSpPr>
        <dsp:cNvPr id="0" name=""/>
        <dsp:cNvSpPr/>
      </dsp:nvSpPr>
      <dsp:spPr>
        <a:xfrm rot="10800000">
          <a:off x="2136242" y="833824"/>
          <a:ext cx="7822336" cy="663817"/>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725" tIns="80010" rIns="149352" bIns="80010" numCol="1" spcCol="1270" anchor="ctr" anchorCtr="0">
          <a:noAutofit/>
        </a:bodyPr>
        <a:lstStyle/>
        <a:p>
          <a:pPr marL="0" lvl="0" indent="0" algn="l" defTabSz="933450">
            <a:lnSpc>
              <a:spcPct val="90000"/>
            </a:lnSpc>
            <a:spcBef>
              <a:spcPct val="0"/>
            </a:spcBef>
            <a:spcAft>
              <a:spcPct val="35000"/>
            </a:spcAft>
            <a:buNone/>
          </a:pPr>
          <a:r>
            <a:rPr lang="en-CA" sz="2100" kern="1200" dirty="0"/>
            <a:t>Services Offered by Local Settlement Agencies</a:t>
          </a:r>
          <a:endParaRPr lang="en-US" sz="2100" kern="1200" dirty="0"/>
        </a:p>
      </dsp:txBody>
      <dsp:txXfrm rot="10800000">
        <a:off x="2302196" y="833824"/>
        <a:ext cx="7656382" cy="663817"/>
      </dsp:txXfrm>
    </dsp:sp>
    <dsp:sp modelId="{D11BDFE8-F1AD-4332-8E22-DD04916292E5}">
      <dsp:nvSpPr>
        <dsp:cNvPr id="0" name=""/>
        <dsp:cNvSpPr/>
      </dsp:nvSpPr>
      <dsp:spPr>
        <a:xfrm>
          <a:off x="1804333" y="833824"/>
          <a:ext cx="663817" cy="663817"/>
        </a:xfrm>
        <a:prstGeom prst="ellipse">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C866515-27CD-4D64-9021-ADB4B62598F2}">
      <dsp:nvSpPr>
        <dsp:cNvPr id="0" name=""/>
        <dsp:cNvSpPr/>
      </dsp:nvSpPr>
      <dsp:spPr>
        <a:xfrm rot="10800000">
          <a:off x="2136242" y="1665916"/>
          <a:ext cx="7822336" cy="663817"/>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725" tIns="80010" rIns="149352" bIns="80010" numCol="1" spcCol="1270" anchor="ctr" anchorCtr="0">
          <a:noAutofit/>
        </a:bodyPr>
        <a:lstStyle/>
        <a:p>
          <a:pPr marL="0" lvl="0" indent="0" algn="l" defTabSz="933450">
            <a:lnSpc>
              <a:spcPct val="90000"/>
            </a:lnSpc>
            <a:spcBef>
              <a:spcPct val="0"/>
            </a:spcBef>
            <a:spcAft>
              <a:spcPct val="35000"/>
            </a:spcAft>
            <a:buNone/>
          </a:pPr>
          <a:r>
            <a:rPr lang="en-CA" sz="2100" kern="1200" dirty="0"/>
            <a:t>Changes in Healthcare Coverage</a:t>
          </a:r>
          <a:endParaRPr lang="en-US" sz="2100" kern="1200" dirty="0"/>
        </a:p>
      </dsp:txBody>
      <dsp:txXfrm rot="10800000">
        <a:off x="2302196" y="1665916"/>
        <a:ext cx="7656382" cy="663817"/>
      </dsp:txXfrm>
    </dsp:sp>
    <dsp:sp modelId="{FDC87432-1712-4197-8D48-2444DDB8E6A4}">
      <dsp:nvSpPr>
        <dsp:cNvPr id="0" name=""/>
        <dsp:cNvSpPr/>
      </dsp:nvSpPr>
      <dsp:spPr>
        <a:xfrm>
          <a:off x="1804333" y="1665916"/>
          <a:ext cx="663817" cy="663817"/>
        </a:xfrm>
        <a:prstGeom prst="ellipse">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20E674D-D28A-4AED-8A9C-A3816D2EE29D}">
      <dsp:nvSpPr>
        <dsp:cNvPr id="0" name=""/>
        <dsp:cNvSpPr/>
      </dsp:nvSpPr>
      <dsp:spPr>
        <a:xfrm rot="10800000">
          <a:off x="2136242" y="2498007"/>
          <a:ext cx="7822336" cy="663817"/>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725" tIns="80010" rIns="149352" bIns="80010" numCol="1" spcCol="1270" anchor="ctr" anchorCtr="0">
          <a:noAutofit/>
        </a:bodyPr>
        <a:lstStyle/>
        <a:p>
          <a:pPr marL="0" lvl="0" indent="0" algn="l" defTabSz="933450">
            <a:lnSpc>
              <a:spcPct val="90000"/>
            </a:lnSpc>
            <a:spcBef>
              <a:spcPct val="0"/>
            </a:spcBef>
            <a:spcAft>
              <a:spcPct val="35000"/>
            </a:spcAft>
            <a:buNone/>
          </a:pPr>
          <a:r>
            <a:rPr lang="en-CA" sz="2100" kern="1200" dirty="0"/>
            <a:t>Educational Programs &amp; Subsidies Offered</a:t>
          </a:r>
          <a:endParaRPr lang="en-US" sz="2100" kern="1200" dirty="0"/>
        </a:p>
      </dsp:txBody>
      <dsp:txXfrm rot="10800000">
        <a:off x="2302196" y="2498007"/>
        <a:ext cx="7656382" cy="663817"/>
      </dsp:txXfrm>
    </dsp:sp>
    <dsp:sp modelId="{F7F465BD-6481-4552-8538-3C314E4670FA}">
      <dsp:nvSpPr>
        <dsp:cNvPr id="0" name=""/>
        <dsp:cNvSpPr/>
      </dsp:nvSpPr>
      <dsp:spPr>
        <a:xfrm>
          <a:off x="1804333" y="2498007"/>
          <a:ext cx="663817" cy="663817"/>
        </a:xfrm>
        <a:prstGeom prst="ellipse">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97FE512-70A2-48C2-B752-6D023D1E532F}">
      <dsp:nvSpPr>
        <dsp:cNvPr id="0" name=""/>
        <dsp:cNvSpPr/>
      </dsp:nvSpPr>
      <dsp:spPr>
        <a:xfrm rot="10800000">
          <a:off x="2136242" y="3330099"/>
          <a:ext cx="7822336" cy="663817"/>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725" tIns="80010" rIns="149352" bIns="80010" numCol="1" spcCol="1270" anchor="ctr" anchorCtr="0">
          <a:noAutofit/>
        </a:bodyPr>
        <a:lstStyle/>
        <a:p>
          <a:pPr marL="0" lvl="0" indent="0" algn="l" defTabSz="933450">
            <a:lnSpc>
              <a:spcPct val="90000"/>
            </a:lnSpc>
            <a:spcBef>
              <a:spcPct val="0"/>
            </a:spcBef>
            <a:spcAft>
              <a:spcPct val="35000"/>
            </a:spcAft>
            <a:buNone/>
          </a:pPr>
          <a:r>
            <a:rPr lang="en-CA" sz="2100" kern="1200" dirty="0"/>
            <a:t>How to Contact Emergency Services</a:t>
          </a:r>
          <a:endParaRPr lang="en-US" sz="2100" kern="1200" dirty="0"/>
        </a:p>
      </dsp:txBody>
      <dsp:txXfrm rot="10800000">
        <a:off x="2302196" y="3330099"/>
        <a:ext cx="7656382" cy="663817"/>
      </dsp:txXfrm>
    </dsp:sp>
    <dsp:sp modelId="{A06B7AA8-7E6D-4BAD-86F1-946664DF60A1}">
      <dsp:nvSpPr>
        <dsp:cNvPr id="0" name=""/>
        <dsp:cNvSpPr/>
      </dsp:nvSpPr>
      <dsp:spPr>
        <a:xfrm>
          <a:off x="1804333" y="3330099"/>
          <a:ext cx="663817" cy="663817"/>
        </a:xfrm>
        <a:prstGeom prst="ellipse">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08F0A-12B2-4150-A86E-F0CE4586042B}">
      <dsp:nvSpPr>
        <dsp:cNvPr id="0" name=""/>
        <dsp:cNvSpPr/>
      </dsp:nvSpPr>
      <dsp:spPr>
        <a:xfrm>
          <a:off x="1721130" y="91032"/>
          <a:ext cx="1482857" cy="13791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A40259-D090-480D-BF2B-949A172672DF}">
      <dsp:nvSpPr>
        <dsp:cNvPr id="0" name=""/>
        <dsp:cNvSpPr/>
      </dsp:nvSpPr>
      <dsp:spPr>
        <a:xfrm>
          <a:off x="1073716" y="1661402"/>
          <a:ext cx="2624308" cy="1280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CA" sz="2000" kern="1200" dirty="0"/>
            <a:t>Newcomer(s) in Ontario can apply for Ontario Works at the start of Month 12.</a:t>
          </a:r>
          <a:endParaRPr lang="en-US" sz="2000" kern="1200" dirty="0"/>
        </a:p>
      </dsp:txBody>
      <dsp:txXfrm>
        <a:off x="1073716" y="1661402"/>
        <a:ext cx="2624308" cy="1280552"/>
      </dsp:txXfrm>
    </dsp:sp>
    <dsp:sp modelId="{F170077D-9BCB-4042-89FF-42248C890B7F}">
      <dsp:nvSpPr>
        <dsp:cNvPr id="0" name=""/>
        <dsp:cNvSpPr/>
      </dsp:nvSpPr>
      <dsp:spPr>
        <a:xfrm>
          <a:off x="5066579" y="28724"/>
          <a:ext cx="1519169" cy="15737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CCEDB7-6C6E-4706-B99E-F06A1FFC20DC}">
      <dsp:nvSpPr>
        <dsp:cNvPr id="0" name=""/>
        <dsp:cNvSpPr/>
      </dsp:nvSpPr>
      <dsp:spPr>
        <a:xfrm>
          <a:off x="4679325" y="1661962"/>
          <a:ext cx="2323108" cy="1280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CA" sz="2000" kern="1200" dirty="0"/>
            <a:t>Newcomer(s) can apply for Ontario Works online, </a:t>
          </a:r>
          <a:br>
            <a:rPr lang="en-CA" sz="2000" kern="1200" dirty="0"/>
          </a:br>
          <a:r>
            <a:rPr lang="en-CA" sz="2000" kern="1200" dirty="0"/>
            <a:t>in-person, or by phone.</a:t>
          </a:r>
          <a:endParaRPr lang="en-US" sz="2000" kern="1200" dirty="0"/>
        </a:p>
      </dsp:txBody>
      <dsp:txXfrm>
        <a:off x="4679325" y="1661962"/>
        <a:ext cx="2323108" cy="1280552"/>
      </dsp:txXfrm>
    </dsp:sp>
    <dsp:sp modelId="{DF0F264A-702B-4738-84B3-78F9D8135594}">
      <dsp:nvSpPr>
        <dsp:cNvPr id="0" name=""/>
        <dsp:cNvSpPr/>
      </dsp:nvSpPr>
      <dsp:spPr>
        <a:xfrm>
          <a:off x="9042922" y="123564"/>
          <a:ext cx="1271019" cy="13300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9FA6D1-A2A4-49D3-B46D-AD0E6A5C8DB9}">
      <dsp:nvSpPr>
        <dsp:cNvPr id="0" name=""/>
        <dsp:cNvSpPr/>
      </dsp:nvSpPr>
      <dsp:spPr>
        <a:xfrm>
          <a:off x="7869348" y="1725696"/>
          <a:ext cx="3396554" cy="1280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CA" sz="2000" kern="1200" dirty="0"/>
            <a:t>Newcomer(s) in Ontario </a:t>
          </a:r>
          <a:br>
            <a:rPr lang="en-CA" sz="2000" kern="1200" dirty="0"/>
          </a:br>
          <a:r>
            <a:rPr lang="en-CA" sz="2000" kern="1200" dirty="0"/>
            <a:t>advised to contact their local </a:t>
          </a:r>
          <a:br>
            <a:rPr lang="en-CA" sz="2000" kern="1200" dirty="0"/>
          </a:br>
          <a:r>
            <a:rPr lang="en-CA" sz="2000" kern="1200" dirty="0"/>
            <a:t>Ontario Works.</a:t>
          </a:r>
          <a:endParaRPr lang="en-US" sz="2000" kern="1200" dirty="0"/>
        </a:p>
      </dsp:txBody>
      <dsp:txXfrm>
        <a:off x="7869348" y="1725696"/>
        <a:ext cx="3396554" cy="1280552"/>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4B4C69-71B4-4324-9DB7-59CEBC133F7E}" type="datetimeFigureOut">
              <a:rPr lang="en-CA" smtClean="0"/>
              <a:t>2024-03-07</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5986B4A-A091-49BF-BA28-3229BE66776A}" type="slidenum">
              <a:rPr lang="en-CA" smtClean="0"/>
              <a:t>‹#›</a:t>
            </a:fld>
            <a:endParaRPr lang="en-CA"/>
          </a:p>
        </p:txBody>
      </p:sp>
    </p:spTree>
    <p:extLst>
      <p:ext uri="{BB962C8B-B14F-4D97-AF65-F5344CB8AC3E}">
        <p14:creationId xmlns:p14="http://schemas.microsoft.com/office/powerpoint/2010/main" val="4049217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D2A2E3-E959-4E1B-BECA-B7D9F4BB155C}" type="datetimeFigureOut">
              <a:rPr lang="en-CA" smtClean="0"/>
              <a:t>2024-03-07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B4C24D-5F58-4CBB-8661-7B66157870E6}" type="slidenum">
              <a:rPr lang="en-CA" smtClean="0"/>
              <a:t>‹#›</a:t>
            </a:fld>
            <a:endParaRPr lang="en-CA"/>
          </a:p>
        </p:txBody>
      </p:sp>
    </p:spTree>
    <p:extLst>
      <p:ext uri="{BB962C8B-B14F-4D97-AF65-F5344CB8AC3E}">
        <p14:creationId xmlns:p14="http://schemas.microsoft.com/office/powerpoint/2010/main" val="3617689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latin typeface="Georgia" panose="02040502050405020303" pitchFamily="18" charset="0"/>
              </a:rPr>
              <a:t>Welcome to the “Introduction to Resettlement” session</a:t>
            </a:r>
            <a:r>
              <a:rPr lang="en-CA" baseline="0" dirty="0">
                <a:latin typeface="Georgia" panose="02040502050405020303" pitchFamily="18" charset="0"/>
              </a:rPr>
              <a:t>. My name is XXX, and I will be your presenter.</a:t>
            </a:r>
          </a:p>
          <a:p>
            <a:endParaRPr lang="en-CA" baseline="0" dirty="0">
              <a:latin typeface="Georgia" panose="02040502050405020303" pitchFamily="18" charset="0"/>
            </a:endParaRPr>
          </a:p>
          <a:p>
            <a:r>
              <a:rPr lang="en-CA" baseline="0" dirty="0">
                <a:latin typeface="Georgia" panose="02040502050405020303" pitchFamily="18" charset="0"/>
              </a:rPr>
              <a:t>Before we move forward with the presentation, here are a few House-Keeping rules to assist you participate fully in this session. (Review the House-Keeping Rules).</a:t>
            </a:r>
          </a:p>
          <a:p>
            <a:endParaRPr lang="en-CA" baseline="0" dirty="0">
              <a:latin typeface="Georgia" panose="02040502050405020303" pitchFamily="18" charset="0"/>
            </a:endParaRPr>
          </a:p>
          <a:p>
            <a:r>
              <a:rPr lang="en-CA" baseline="0" dirty="0">
                <a:latin typeface="Georgia" panose="02040502050405020303" pitchFamily="18" charset="0"/>
              </a:rPr>
              <a:t>This session is intended to help you understand what is required to sponsor a refugee to Canada through Canada’s Private Sponsorship of Refugees’ Program (PSRP).</a:t>
            </a:r>
          </a:p>
          <a:p>
            <a:endParaRPr lang="en-CA" baseline="0" dirty="0">
              <a:latin typeface="Georgia" panose="02040502050405020303" pitchFamily="18" charset="0"/>
            </a:endParaRPr>
          </a:p>
          <a:p>
            <a:r>
              <a:rPr lang="en-CA" dirty="0">
                <a:latin typeface="Georgia" panose="02040502050405020303" pitchFamily="18" charset="0"/>
              </a:rPr>
              <a:t>T</a:t>
            </a:r>
            <a:r>
              <a:rPr lang="en-CA" baseline="0" dirty="0">
                <a:latin typeface="Georgia" panose="02040502050405020303" pitchFamily="18" charset="0"/>
              </a:rPr>
              <a:t>here is a lot of information to be covered in the presentation and its important to take notes for yourself. Please save all your questions to the end of the presentation or type them in the chat box.</a:t>
            </a:r>
          </a:p>
          <a:p>
            <a:endParaRPr lang="en-CA" baseline="0" dirty="0">
              <a:latin typeface="Georgia" panose="02040502050405020303" pitchFamily="18" charset="0"/>
            </a:endParaRPr>
          </a:p>
          <a:p>
            <a:pPr rtl="0" fontAlgn="base"/>
            <a:r>
              <a:rPr lang="en-US" dirty="0">
                <a:latin typeface="Georgia" panose="02040502050405020303" pitchFamily="18" charset="0"/>
              </a:rPr>
              <a:t>The information</a:t>
            </a:r>
            <a:r>
              <a:rPr lang="en-US" baseline="0" dirty="0">
                <a:latin typeface="Georgia" panose="02040502050405020303" pitchFamily="18" charset="0"/>
              </a:rPr>
              <a:t> presented</a:t>
            </a:r>
            <a:r>
              <a:rPr lang="en-US" dirty="0">
                <a:latin typeface="Georgia" panose="02040502050405020303" pitchFamily="18" charset="0"/>
              </a:rPr>
              <a:t> is also available on</a:t>
            </a:r>
            <a:r>
              <a:rPr lang="en-US" baseline="0" dirty="0">
                <a:latin typeface="Georgia" panose="02040502050405020303" pitchFamily="18" charset="0"/>
              </a:rPr>
              <a:t> Immigration Canada’s website.</a:t>
            </a:r>
            <a:br>
              <a:rPr lang="en-US" dirty="0"/>
            </a:br>
            <a:endParaRPr lang="en-US" dirty="0"/>
          </a:p>
        </p:txBody>
      </p:sp>
      <p:sp>
        <p:nvSpPr>
          <p:cNvPr id="5" name="Footer Placeholder 4"/>
          <p:cNvSpPr>
            <a:spLocks noGrp="1"/>
          </p:cNvSpPr>
          <p:nvPr>
            <p:ph type="ftr" sz="quarter" idx="10"/>
          </p:nvPr>
        </p:nvSpPr>
        <p:spPr/>
        <p:txBody>
          <a:bodyPr/>
          <a:lstStyle/>
          <a:p>
            <a:endParaRPr lang="en-CA" dirty="0"/>
          </a:p>
        </p:txBody>
      </p:sp>
    </p:spTree>
    <p:extLst>
      <p:ext uri="{BB962C8B-B14F-4D97-AF65-F5344CB8AC3E}">
        <p14:creationId xmlns:p14="http://schemas.microsoft.com/office/powerpoint/2010/main" val="128505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B4C24D-5F58-4CBB-8661-7B66157870E6}" type="slidenum">
              <a:rPr lang="en-CA" smtClean="0"/>
              <a:t>13</a:t>
            </a:fld>
            <a:endParaRPr lang="en-CA"/>
          </a:p>
        </p:txBody>
      </p:sp>
    </p:spTree>
    <p:extLst>
      <p:ext uri="{BB962C8B-B14F-4D97-AF65-F5344CB8AC3E}">
        <p14:creationId xmlns:p14="http://schemas.microsoft.com/office/powerpoint/2010/main" val="2708116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B4C24D-5F58-4CBB-8661-7B66157870E6}" type="slidenum">
              <a:rPr lang="en-CA" smtClean="0"/>
              <a:t>14</a:t>
            </a:fld>
            <a:endParaRPr lang="en-CA"/>
          </a:p>
        </p:txBody>
      </p:sp>
    </p:spTree>
    <p:extLst>
      <p:ext uri="{BB962C8B-B14F-4D97-AF65-F5344CB8AC3E}">
        <p14:creationId xmlns:p14="http://schemas.microsoft.com/office/powerpoint/2010/main" val="2254656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B4C24D-5F58-4CBB-8661-7B66157870E6}" type="slidenum">
              <a:rPr lang="en-CA" smtClean="0"/>
              <a:t>15</a:t>
            </a:fld>
            <a:endParaRPr lang="en-CA"/>
          </a:p>
        </p:txBody>
      </p:sp>
    </p:spTree>
    <p:extLst>
      <p:ext uri="{BB962C8B-B14F-4D97-AF65-F5344CB8AC3E}">
        <p14:creationId xmlns:p14="http://schemas.microsoft.com/office/powerpoint/2010/main" val="922604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B4C24D-5F58-4CBB-8661-7B66157870E6}" type="slidenum">
              <a:rPr lang="en-CA" smtClean="0"/>
              <a:t>16</a:t>
            </a:fld>
            <a:endParaRPr lang="en-CA"/>
          </a:p>
        </p:txBody>
      </p:sp>
    </p:spTree>
    <p:extLst>
      <p:ext uri="{BB962C8B-B14F-4D97-AF65-F5344CB8AC3E}">
        <p14:creationId xmlns:p14="http://schemas.microsoft.com/office/powerpoint/2010/main" val="796897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B4C24D-5F58-4CBB-8661-7B66157870E6}" type="slidenum">
              <a:rPr lang="en-CA" smtClean="0"/>
              <a:t>17</a:t>
            </a:fld>
            <a:endParaRPr lang="en-CA"/>
          </a:p>
        </p:txBody>
      </p:sp>
    </p:spTree>
    <p:extLst>
      <p:ext uri="{BB962C8B-B14F-4D97-AF65-F5344CB8AC3E}">
        <p14:creationId xmlns:p14="http://schemas.microsoft.com/office/powerpoint/2010/main" val="1251634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B4C24D-5F58-4CBB-8661-7B66157870E6}" type="slidenum">
              <a:rPr lang="en-CA" smtClean="0"/>
              <a:t>18</a:t>
            </a:fld>
            <a:endParaRPr lang="en-CA"/>
          </a:p>
        </p:txBody>
      </p:sp>
    </p:spTree>
    <p:extLst>
      <p:ext uri="{BB962C8B-B14F-4D97-AF65-F5344CB8AC3E}">
        <p14:creationId xmlns:p14="http://schemas.microsoft.com/office/powerpoint/2010/main" val="726923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B4C24D-5F58-4CBB-8661-7B66157870E6}" type="slidenum">
              <a:rPr lang="en-CA" smtClean="0"/>
              <a:t>19</a:t>
            </a:fld>
            <a:endParaRPr lang="en-CA"/>
          </a:p>
        </p:txBody>
      </p:sp>
    </p:spTree>
    <p:extLst>
      <p:ext uri="{BB962C8B-B14F-4D97-AF65-F5344CB8AC3E}">
        <p14:creationId xmlns:p14="http://schemas.microsoft.com/office/powerpoint/2010/main" val="1257005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B4C24D-5F58-4CBB-8661-7B66157870E6}" type="slidenum">
              <a:rPr lang="en-CA" smtClean="0"/>
              <a:t>20</a:t>
            </a:fld>
            <a:endParaRPr lang="en-CA"/>
          </a:p>
        </p:txBody>
      </p:sp>
    </p:spTree>
    <p:extLst>
      <p:ext uri="{BB962C8B-B14F-4D97-AF65-F5344CB8AC3E}">
        <p14:creationId xmlns:p14="http://schemas.microsoft.com/office/powerpoint/2010/main" val="596913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B4C24D-5F58-4CBB-8661-7B66157870E6}" type="slidenum">
              <a:rPr lang="en-CA" smtClean="0"/>
              <a:t>21</a:t>
            </a:fld>
            <a:endParaRPr lang="en-CA"/>
          </a:p>
        </p:txBody>
      </p:sp>
    </p:spTree>
    <p:extLst>
      <p:ext uri="{BB962C8B-B14F-4D97-AF65-F5344CB8AC3E}">
        <p14:creationId xmlns:p14="http://schemas.microsoft.com/office/powerpoint/2010/main" val="1474544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B4C24D-5F58-4CBB-8661-7B66157870E6}" type="slidenum">
              <a:rPr lang="en-CA" smtClean="0"/>
              <a:t>22</a:t>
            </a:fld>
            <a:endParaRPr lang="en-CA"/>
          </a:p>
        </p:txBody>
      </p:sp>
    </p:spTree>
    <p:extLst>
      <p:ext uri="{BB962C8B-B14F-4D97-AF65-F5344CB8AC3E}">
        <p14:creationId xmlns:p14="http://schemas.microsoft.com/office/powerpoint/2010/main" val="2115236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 In month 9, sponsors are advised to communicate to the newcomer(s) that the sponsorship period will be ending in 3 months, and that the sponsoring group is not obligated to provide financial and settlement support beyond Month 12.</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At the beginning of Month 9, sponsors are advised to conduct a needs assessment to determine what needs to be done before the sponsorship period concludes at the end of month 12 to prepare the newcomer(s) for the transition to the post-sponsorship period. The assessment should be conducted in conjunction with the newcomer(s) to ensure that there are no unmet needs or service gaps at the end of Month 12.</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8B4C24D-5F58-4CBB-8661-7B66157870E6}" type="slidenum">
              <a:rPr lang="en-CA" smtClean="0"/>
              <a:t>3</a:t>
            </a:fld>
            <a:endParaRPr lang="en-CA"/>
          </a:p>
        </p:txBody>
      </p:sp>
    </p:spTree>
    <p:extLst>
      <p:ext uri="{BB962C8B-B14F-4D97-AF65-F5344CB8AC3E}">
        <p14:creationId xmlns:p14="http://schemas.microsoft.com/office/powerpoint/2010/main" val="3439927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 If a sponsor decides to provide financial support after Month 12, they must consider how this support might affect any social assistance or income assistance the newcomer(s) may receive from the government, as it may result in having their payments reduced.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Sponsors may also wish to be in contact with the newcomer(s) they sponsored to see if they could be of any assistance in the post-sponsorship period. However, sponsors should respect the newcomer(s)’ right to self-determination in the post-sponsorship period, as during the sponsorship period.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8B4C24D-5F58-4CBB-8661-7B66157870E6}" type="slidenum">
              <a:rPr lang="en-CA" smtClean="0"/>
              <a:t>23</a:t>
            </a:fld>
            <a:endParaRPr lang="en-CA"/>
          </a:p>
        </p:txBody>
      </p:sp>
    </p:spTree>
    <p:extLst>
      <p:ext uri="{BB962C8B-B14F-4D97-AF65-F5344CB8AC3E}">
        <p14:creationId xmlns:p14="http://schemas.microsoft.com/office/powerpoint/2010/main" val="219682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What exactly happens at the end of the sponsorship year?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Sponsors should consider the following as they approach the end of the sponsorship period: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Evaluating the sponsorship period, including your experiences as sponsors, i.e., successes, challenges and lessons learned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The settlement needs of the newcomer(s) before the sponsorship period comes to an end, i.e., any assistance required during the transition and post-sponsorship period.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The sponsors’ relationship with newcomer(s) in the post-sponsorship period.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8B4C24D-5F58-4CBB-8661-7B66157870E6}" type="slidenum">
              <a:rPr lang="en-CA" smtClean="0"/>
              <a:t>4</a:t>
            </a:fld>
            <a:endParaRPr lang="en-CA"/>
          </a:p>
        </p:txBody>
      </p:sp>
    </p:spTree>
    <p:extLst>
      <p:ext uri="{BB962C8B-B14F-4D97-AF65-F5344CB8AC3E}">
        <p14:creationId xmlns:p14="http://schemas.microsoft.com/office/powerpoint/2010/main" val="1971906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Sponsors are advised to communicate to the newcomer(s) as soon as possible after arrival that the sponsorship period is 12 months (1 year), and that the sponsorship group is not obligated to provide financial and settlement support beyond Month 12. Sponsors are advised to communicate this clearly to the newcomer(s) and ensure that the newcomer(s) are aware of the exact date when the sponsorship ends.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Starting in Month 9, sponsors should begin preparing newcomer(s) for the end of the sponsorship period. Before the end of month 12, sponsors are advised to use the Month 13 Planning Checklist to ensure that the newcomer(s) have the information they require, as well as necessary skills, knowledge, and services for the post-sponsorship period.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8B4C24D-5F58-4CBB-8661-7B66157870E6}" type="slidenum">
              <a:rPr lang="en-CA" smtClean="0"/>
              <a:t>6</a:t>
            </a:fld>
            <a:endParaRPr lang="en-CA"/>
          </a:p>
        </p:txBody>
      </p:sp>
    </p:spTree>
    <p:extLst>
      <p:ext uri="{BB962C8B-B14F-4D97-AF65-F5344CB8AC3E}">
        <p14:creationId xmlns:p14="http://schemas.microsoft.com/office/powerpoint/2010/main" val="901761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50870-AD05-5373-7C90-AE8B0CD826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4F60BC-E720-5C68-F7FB-0DCCA07715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C88874-325C-7DD5-6139-8B79BAD62FCF}"/>
              </a:ext>
            </a:extLst>
          </p:cNvPr>
          <p:cNvSpPr>
            <a:spLocks noGrp="1"/>
          </p:cNvSpPr>
          <p:nvPr>
            <p:ph type="body" idx="1"/>
          </p:nvPr>
        </p:nvSpPr>
        <p:spPr/>
        <p:txBody>
          <a:bodyPr/>
          <a:lstStyle/>
          <a:p>
            <a:pPr marL="0" marR="0">
              <a:lnSpc>
                <a:spcPct val="107000"/>
              </a:lnSpc>
              <a:spcBef>
                <a:spcPts val="0"/>
              </a:spcBef>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Sponsors are advised to communicate to the newcomer(s) as soon as possible after arrival that the sponsorship period is 12 months (1 year), and that the sponsorship group is not obligated to provide financial and settlement support beyond Month 12. Sponsors are advised to communicate this clearly to the newcomer(s) and ensure that the newcomer(s) are aware of the exact date when the sponsorship ends.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Starting in Month 9, sponsors should begin preparing newcomer(s) for the end of the sponsorship period. Before the end of month 12, sponsors are advised to use the Month 13 Planning Checklist to ensure that the newcomer(s) have the information they require, as well as necessary skills, knowledge, and services for the post-sponsorship period.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0A6DDF71-C8F1-2F6C-724C-0B92027EB486}"/>
              </a:ext>
            </a:extLst>
          </p:cNvPr>
          <p:cNvSpPr>
            <a:spLocks noGrp="1"/>
          </p:cNvSpPr>
          <p:nvPr>
            <p:ph type="sldNum" sz="quarter" idx="5"/>
          </p:nvPr>
        </p:nvSpPr>
        <p:spPr/>
        <p:txBody>
          <a:bodyPr/>
          <a:lstStyle/>
          <a:p>
            <a:fld id="{C8B4C24D-5F58-4CBB-8661-7B66157870E6}" type="slidenum">
              <a:rPr lang="en-CA" smtClean="0"/>
              <a:t>7</a:t>
            </a:fld>
            <a:endParaRPr lang="en-CA"/>
          </a:p>
        </p:txBody>
      </p:sp>
    </p:spTree>
    <p:extLst>
      <p:ext uri="{BB962C8B-B14F-4D97-AF65-F5344CB8AC3E}">
        <p14:creationId xmlns:p14="http://schemas.microsoft.com/office/powerpoint/2010/main" val="4223176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Sponsors are advised to connect the newcomers with a Settlement Worker or the Local Ontario Works Office to guide them on social assistance or income assistance program entitlements that are available to them within the province, including processing times and the specifics of how to apply.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Sponsors should ensure that the newcomer(s) receives their first social assistance payment at the end of month 12, so that they are able to cover their rent for Month 13, as well as pay for groceries and other bills.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Sponsors are advised to research on subsidized or low-income housing and assist the newcomer(s) with applying for the program or provide them with information on how to apply.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Sponsors must consider processing and waiting times as waitlists may be longer in some areas compared to others.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8B4C24D-5F58-4CBB-8661-7B66157870E6}" type="slidenum">
              <a:rPr lang="en-CA" smtClean="0"/>
              <a:t>9</a:t>
            </a:fld>
            <a:endParaRPr lang="en-CA"/>
          </a:p>
        </p:txBody>
      </p:sp>
    </p:spTree>
    <p:extLst>
      <p:ext uri="{BB962C8B-B14F-4D97-AF65-F5344CB8AC3E}">
        <p14:creationId xmlns:p14="http://schemas.microsoft.com/office/powerpoint/2010/main" val="3275607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Self-sufficiency should be continually assessed throughout the sponsorship period by sponsors. Some benchmarks of self-sufficiency include employment with sufficient income to cover living costs, and ability to conduct day-to-day tasks (e.g., paying rent, bills, budgeting, knowledge of local area, and transportation, etc.)</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Sponsors must recognize that integration is a long-term process which can take many years and is influenced by several factors. Sponsors are the start of the integration process and its unrealistic to expect the newcomer(s) to be fully integrated into Canadian society by the end of Month 12.</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Sponsors are advised restricted, at services are available to newcomer(s) within their municipalities, as some services may be restricted or additional services may be available based on location.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8B4C24D-5F58-4CBB-8661-7B66157870E6}" type="slidenum">
              <a:rPr lang="en-CA" smtClean="0"/>
              <a:t>10</a:t>
            </a:fld>
            <a:endParaRPr lang="en-CA"/>
          </a:p>
        </p:txBody>
      </p:sp>
    </p:spTree>
    <p:extLst>
      <p:ext uri="{BB962C8B-B14F-4D97-AF65-F5344CB8AC3E}">
        <p14:creationId xmlns:p14="http://schemas.microsoft.com/office/powerpoint/2010/main" val="2597026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B4C24D-5F58-4CBB-8661-7B66157870E6}" type="slidenum">
              <a:rPr lang="en-CA" smtClean="0"/>
              <a:t>11</a:t>
            </a:fld>
            <a:endParaRPr lang="en-CA"/>
          </a:p>
        </p:txBody>
      </p:sp>
    </p:spTree>
    <p:extLst>
      <p:ext uri="{BB962C8B-B14F-4D97-AF65-F5344CB8AC3E}">
        <p14:creationId xmlns:p14="http://schemas.microsoft.com/office/powerpoint/2010/main" val="16446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B4C24D-5F58-4CBB-8661-7B66157870E6}" type="slidenum">
              <a:rPr lang="en-CA" smtClean="0"/>
              <a:t>12</a:t>
            </a:fld>
            <a:endParaRPr lang="en-CA"/>
          </a:p>
        </p:txBody>
      </p:sp>
    </p:spTree>
    <p:extLst>
      <p:ext uri="{BB962C8B-B14F-4D97-AF65-F5344CB8AC3E}">
        <p14:creationId xmlns:p14="http://schemas.microsoft.com/office/powerpoint/2010/main" val="3150186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5" name="Footer Placeholder 4"/>
          <p:cNvSpPr>
            <a:spLocks noGrp="1"/>
          </p:cNvSpPr>
          <p:nvPr>
            <p:ph type="ftr" sz="quarter" idx="11"/>
          </p:nvPr>
        </p:nvSpPr>
        <p:spPr/>
        <p:txBody>
          <a:bodyPr/>
          <a:lstStyle/>
          <a:p>
            <a:r>
              <a:rPr lang="en-CA"/>
              <a:t>ORAT Test</a:t>
            </a:r>
          </a:p>
        </p:txBody>
      </p:sp>
      <p:sp>
        <p:nvSpPr>
          <p:cNvPr id="6" name="Slide Number Placeholder 5"/>
          <p:cNvSpPr>
            <a:spLocks noGrp="1"/>
          </p:cNvSpPr>
          <p:nvPr>
            <p:ph type="sldNum" sz="quarter" idx="12"/>
          </p:nvPr>
        </p:nvSpPr>
        <p:spPr/>
        <p:txBody>
          <a:bodyPr/>
          <a:lstStyle/>
          <a:p>
            <a:fld id="{50318FBC-E0C3-4FC8-BE76-D6BBFE6AD098}" type="slidenum">
              <a:rPr lang="en-CA" smtClean="0"/>
              <a:t>‹#›</a:t>
            </a:fld>
            <a:endParaRPr lang="en-CA"/>
          </a:p>
        </p:txBody>
      </p:sp>
    </p:spTree>
    <p:extLst>
      <p:ext uri="{BB962C8B-B14F-4D97-AF65-F5344CB8AC3E}">
        <p14:creationId xmlns:p14="http://schemas.microsoft.com/office/powerpoint/2010/main" val="2969304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838200" y="1825625"/>
            <a:ext cx="10515600" cy="3946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lvl1pPr>
              <a:defRPr>
                <a:solidFill>
                  <a:schemeClr val="tx1"/>
                </a:solidFill>
              </a:defRPr>
            </a:lvl1pPr>
          </a:lstStyle>
          <a:p>
            <a:r>
              <a:rPr lang="en-CA"/>
              <a:t>ORAT Test</a:t>
            </a:r>
            <a:endParaRPr lang="en-CA" dirty="0"/>
          </a:p>
        </p:txBody>
      </p:sp>
      <p:sp>
        <p:nvSpPr>
          <p:cNvPr id="6" name="Slide Number Placeholder 5"/>
          <p:cNvSpPr>
            <a:spLocks noGrp="1"/>
          </p:cNvSpPr>
          <p:nvPr>
            <p:ph type="sldNum" sz="quarter" idx="12"/>
          </p:nvPr>
        </p:nvSpPr>
        <p:spPr>
          <a:xfrm>
            <a:off x="838200" y="6356350"/>
            <a:ext cx="2743200" cy="365125"/>
          </a:xfrm>
        </p:spPr>
        <p:txBody>
          <a:bodyPr/>
          <a:lstStyle>
            <a:lvl1pPr algn="l">
              <a:defRPr>
                <a:solidFill>
                  <a:schemeClr val="tx1"/>
                </a:solidFill>
              </a:defRPr>
            </a:lvl1pPr>
          </a:lstStyle>
          <a:p>
            <a:fld id="{50318FBC-E0C3-4FC8-BE76-D6BBFE6AD098}" type="slidenum">
              <a:rPr lang="en-CA" smtClean="0"/>
              <a:pPr/>
              <a:t>‹#›</a:t>
            </a:fld>
            <a:endParaRPr lang="en-CA"/>
          </a:p>
        </p:txBody>
      </p:sp>
    </p:spTree>
    <p:extLst>
      <p:ext uri="{BB962C8B-B14F-4D97-AF65-F5344CB8AC3E}">
        <p14:creationId xmlns:p14="http://schemas.microsoft.com/office/powerpoint/2010/main" val="2833670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37436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6"/>
            <a:ext cx="7734300" cy="537436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lvl1pPr>
              <a:defRPr>
                <a:solidFill>
                  <a:schemeClr val="tx1"/>
                </a:solidFill>
              </a:defRPr>
            </a:lvl1pPr>
          </a:lstStyle>
          <a:p>
            <a:r>
              <a:rPr lang="en-CA"/>
              <a:t>ORAT Test</a:t>
            </a:r>
          </a:p>
        </p:txBody>
      </p:sp>
      <p:sp>
        <p:nvSpPr>
          <p:cNvPr id="7" name="Slide Number Placeholder 5"/>
          <p:cNvSpPr>
            <a:spLocks noGrp="1"/>
          </p:cNvSpPr>
          <p:nvPr>
            <p:ph type="sldNum" sz="quarter" idx="12"/>
          </p:nvPr>
        </p:nvSpPr>
        <p:spPr>
          <a:xfrm>
            <a:off x="838200" y="6356350"/>
            <a:ext cx="2743200" cy="365125"/>
          </a:xfrm>
        </p:spPr>
        <p:txBody>
          <a:bodyPr/>
          <a:lstStyle>
            <a:lvl1pPr algn="l">
              <a:defRPr>
                <a:solidFill>
                  <a:schemeClr val="tx1"/>
                </a:solidFill>
              </a:defRPr>
            </a:lvl1pPr>
          </a:lstStyle>
          <a:p>
            <a:fld id="{50318FBC-E0C3-4FC8-BE76-D6BBFE6AD098}" type="slidenum">
              <a:rPr lang="en-CA" smtClean="0"/>
              <a:pPr/>
              <a:t>‹#›</a:t>
            </a:fld>
            <a:endParaRPr lang="en-CA"/>
          </a:p>
        </p:txBody>
      </p:sp>
    </p:spTree>
    <p:extLst>
      <p:ext uri="{BB962C8B-B14F-4D97-AF65-F5344CB8AC3E}">
        <p14:creationId xmlns:p14="http://schemas.microsoft.com/office/powerpoint/2010/main" val="336525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a:xfrm>
            <a:off x="838200" y="1825625"/>
            <a:ext cx="10515600" cy="39546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p:txBody>
          <a:bodyPr/>
          <a:lstStyle/>
          <a:p>
            <a:r>
              <a:rPr lang="en-CA"/>
              <a:t>ORAT Test</a:t>
            </a:r>
          </a:p>
        </p:txBody>
      </p:sp>
      <p:sp>
        <p:nvSpPr>
          <p:cNvPr id="6" name="Slide Number Placeholder 5"/>
          <p:cNvSpPr>
            <a:spLocks noGrp="1"/>
          </p:cNvSpPr>
          <p:nvPr>
            <p:ph type="sldNum" sz="quarter" idx="12"/>
          </p:nvPr>
        </p:nvSpPr>
        <p:spPr/>
        <p:txBody>
          <a:bodyPr/>
          <a:lstStyle/>
          <a:p>
            <a:fld id="{50318FBC-E0C3-4FC8-BE76-D6BBFE6AD098}" type="slidenum">
              <a:rPr lang="en-CA" smtClean="0"/>
              <a:t>‹#›</a:t>
            </a:fld>
            <a:endParaRPr lang="en-CA"/>
          </a:p>
        </p:txBody>
      </p:sp>
    </p:spTree>
    <p:extLst>
      <p:ext uri="{BB962C8B-B14F-4D97-AF65-F5344CB8AC3E}">
        <p14:creationId xmlns:p14="http://schemas.microsoft.com/office/powerpoint/2010/main" val="2155645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190851"/>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CA"/>
              <a:t>ORAT Test</a:t>
            </a:r>
          </a:p>
        </p:txBody>
      </p:sp>
      <p:sp>
        <p:nvSpPr>
          <p:cNvPr id="6" name="Slide Number Placeholder 5"/>
          <p:cNvSpPr>
            <a:spLocks noGrp="1"/>
          </p:cNvSpPr>
          <p:nvPr>
            <p:ph type="sldNum" sz="quarter" idx="12"/>
          </p:nvPr>
        </p:nvSpPr>
        <p:spPr>
          <a:xfrm>
            <a:off x="846351" y="6356350"/>
            <a:ext cx="2743200" cy="365125"/>
          </a:xfrm>
        </p:spPr>
        <p:txBody>
          <a:bodyPr/>
          <a:lstStyle>
            <a:lvl1pPr algn="l">
              <a:defRPr/>
            </a:lvl1pPr>
          </a:lstStyle>
          <a:p>
            <a:fld id="{50318FBC-E0C3-4FC8-BE76-D6BBFE6AD098}" type="slidenum">
              <a:rPr lang="en-CA" smtClean="0"/>
              <a:pPr/>
              <a:t>‹#›</a:t>
            </a:fld>
            <a:endParaRPr lang="en-CA"/>
          </a:p>
        </p:txBody>
      </p:sp>
    </p:spTree>
    <p:extLst>
      <p:ext uri="{BB962C8B-B14F-4D97-AF65-F5344CB8AC3E}">
        <p14:creationId xmlns:p14="http://schemas.microsoft.com/office/powerpoint/2010/main" val="690141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3946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3946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11"/>
          </p:nvPr>
        </p:nvSpPr>
        <p:spPr/>
        <p:txBody>
          <a:bodyPr/>
          <a:lstStyle/>
          <a:p>
            <a:r>
              <a:rPr lang="en-CA"/>
              <a:t>ORAT Test</a:t>
            </a:r>
          </a:p>
        </p:txBody>
      </p:sp>
      <p:sp>
        <p:nvSpPr>
          <p:cNvPr id="7" name="Slide Number Placeholder 6"/>
          <p:cNvSpPr>
            <a:spLocks noGrp="1"/>
          </p:cNvSpPr>
          <p:nvPr>
            <p:ph type="sldNum" sz="quarter" idx="12"/>
          </p:nvPr>
        </p:nvSpPr>
        <p:spPr/>
        <p:txBody>
          <a:bodyPr/>
          <a:lstStyle/>
          <a:p>
            <a:fld id="{50318FBC-E0C3-4FC8-BE76-D6BBFE6AD098}" type="slidenum">
              <a:rPr lang="en-CA" smtClean="0"/>
              <a:t>‹#›</a:t>
            </a:fld>
            <a:endParaRPr lang="en-CA"/>
          </a:p>
        </p:txBody>
      </p:sp>
    </p:spTree>
    <p:extLst>
      <p:ext uri="{BB962C8B-B14F-4D97-AF65-F5344CB8AC3E}">
        <p14:creationId xmlns:p14="http://schemas.microsoft.com/office/powerpoint/2010/main" val="2166651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2834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2834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lvl1pPr>
              <a:defRPr>
                <a:solidFill>
                  <a:schemeClr val="tx1"/>
                </a:solidFill>
              </a:defRPr>
            </a:lvl1pPr>
          </a:lstStyle>
          <a:p>
            <a:r>
              <a:rPr lang="en-CA"/>
              <a:t>ORAT Test</a:t>
            </a:r>
          </a:p>
        </p:txBody>
      </p:sp>
      <p:sp>
        <p:nvSpPr>
          <p:cNvPr id="9" name="Slide Number Placeholder 8"/>
          <p:cNvSpPr>
            <a:spLocks noGrp="1"/>
          </p:cNvSpPr>
          <p:nvPr>
            <p:ph type="sldNum" sz="quarter" idx="12"/>
          </p:nvPr>
        </p:nvSpPr>
        <p:spPr>
          <a:xfrm>
            <a:off x="839788" y="6356350"/>
            <a:ext cx="2743200" cy="365125"/>
          </a:xfrm>
        </p:spPr>
        <p:txBody>
          <a:bodyPr/>
          <a:lstStyle>
            <a:lvl1pPr algn="l">
              <a:defRPr>
                <a:solidFill>
                  <a:schemeClr val="tx1"/>
                </a:solidFill>
              </a:defRPr>
            </a:lvl1pPr>
          </a:lstStyle>
          <a:p>
            <a:fld id="{50318FBC-E0C3-4FC8-BE76-D6BBFE6AD098}" type="slidenum">
              <a:rPr lang="en-CA" smtClean="0"/>
              <a:pPr/>
              <a:t>‹#›</a:t>
            </a:fld>
            <a:endParaRPr lang="en-CA"/>
          </a:p>
        </p:txBody>
      </p:sp>
    </p:spTree>
    <p:extLst>
      <p:ext uri="{BB962C8B-B14F-4D97-AF65-F5344CB8AC3E}">
        <p14:creationId xmlns:p14="http://schemas.microsoft.com/office/powerpoint/2010/main" val="162221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lvl1pPr>
              <a:defRPr>
                <a:solidFill>
                  <a:schemeClr val="tx1"/>
                </a:solidFill>
              </a:defRPr>
            </a:lvl1pPr>
          </a:lstStyle>
          <a:p>
            <a:r>
              <a:rPr lang="en-CA"/>
              <a:t>ORAT Test</a:t>
            </a:r>
            <a:endParaRPr lang="en-CA" dirty="0"/>
          </a:p>
        </p:txBody>
      </p:sp>
      <p:sp>
        <p:nvSpPr>
          <p:cNvPr id="5" name="Slide Number Placeholder 4"/>
          <p:cNvSpPr>
            <a:spLocks noGrp="1"/>
          </p:cNvSpPr>
          <p:nvPr>
            <p:ph type="sldNum" sz="quarter" idx="12"/>
          </p:nvPr>
        </p:nvSpPr>
        <p:spPr>
          <a:xfrm>
            <a:off x="838200" y="6356350"/>
            <a:ext cx="2743200" cy="365125"/>
          </a:xfrm>
        </p:spPr>
        <p:txBody>
          <a:bodyPr/>
          <a:lstStyle>
            <a:lvl1pPr algn="l">
              <a:defRPr>
                <a:solidFill>
                  <a:schemeClr val="tx1"/>
                </a:solidFill>
              </a:defRPr>
            </a:lvl1pPr>
          </a:lstStyle>
          <a:p>
            <a:fld id="{50318FBC-E0C3-4FC8-BE76-D6BBFE6AD098}" type="slidenum">
              <a:rPr lang="en-CA" smtClean="0"/>
              <a:pPr/>
              <a:t>‹#›</a:t>
            </a:fld>
            <a:endParaRPr lang="en-CA"/>
          </a:p>
        </p:txBody>
      </p:sp>
    </p:spTree>
    <p:extLst>
      <p:ext uri="{BB962C8B-B14F-4D97-AF65-F5344CB8AC3E}">
        <p14:creationId xmlns:p14="http://schemas.microsoft.com/office/powerpoint/2010/main" val="2787761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1"/>
                </a:solidFill>
              </a:defRPr>
            </a:lvl1pPr>
          </a:lstStyle>
          <a:p>
            <a:r>
              <a:rPr lang="en-CA"/>
              <a:t>ORAT Test</a:t>
            </a:r>
          </a:p>
        </p:txBody>
      </p:sp>
      <p:sp>
        <p:nvSpPr>
          <p:cNvPr id="4" name="Slide Number Placeholder 3"/>
          <p:cNvSpPr>
            <a:spLocks noGrp="1"/>
          </p:cNvSpPr>
          <p:nvPr>
            <p:ph type="sldNum" sz="quarter" idx="12"/>
          </p:nvPr>
        </p:nvSpPr>
        <p:spPr>
          <a:xfrm>
            <a:off x="838197" y="6356350"/>
            <a:ext cx="2743200" cy="365125"/>
          </a:xfrm>
        </p:spPr>
        <p:txBody>
          <a:bodyPr/>
          <a:lstStyle>
            <a:lvl1pPr algn="l">
              <a:defRPr>
                <a:solidFill>
                  <a:schemeClr val="tx1"/>
                </a:solidFill>
              </a:defRPr>
            </a:lvl1pPr>
          </a:lstStyle>
          <a:p>
            <a:fld id="{50318FBC-E0C3-4FC8-BE76-D6BBFE6AD098}" type="slidenum">
              <a:rPr lang="en-CA" smtClean="0"/>
              <a:pPr/>
              <a:t>‹#›</a:t>
            </a:fld>
            <a:endParaRPr lang="en-CA"/>
          </a:p>
        </p:txBody>
      </p:sp>
    </p:spTree>
    <p:extLst>
      <p:ext uri="{BB962C8B-B14F-4D97-AF65-F5344CB8AC3E}">
        <p14:creationId xmlns:p14="http://schemas.microsoft.com/office/powerpoint/2010/main" val="473483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784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7420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lvl1pPr algn="ctr">
              <a:defRPr>
                <a:solidFill>
                  <a:schemeClr val="tx1"/>
                </a:solidFill>
              </a:defRPr>
            </a:lvl1pPr>
          </a:lstStyle>
          <a:p>
            <a:r>
              <a:rPr lang="en-CA"/>
              <a:t>ORAT Test</a:t>
            </a:r>
            <a:endParaRPr lang="en-CA" dirty="0"/>
          </a:p>
        </p:txBody>
      </p:sp>
      <p:sp>
        <p:nvSpPr>
          <p:cNvPr id="7" name="Slide Number Placeholder 6"/>
          <p:cNvSpPr>
            <a:spLocks noGrp="1"/>
          </p:cNvSpPr>
          <p:nvPr>
            <p:ph type="sldNum" sz="quarter" idx="12"/>
          </p:nvPr>
        </p:nvSpPr>
        <p:spPr>
          <a:xfrm>
            <a:off x="839788" y="6356350"/>
            <a:ext cx="2743200" cy="365125"/>
          </a:xfrm>
        </p:spPr>
        <p:txBody>
          <a:bodyPr/>
          <a:lstStyle>
            <a:lvl1pPr algn="l">
              <a:defRPr>
                <a:solidFill>
                  <a:schemeClr val="tx1"/>
                </a:solidFill>
              </a:defRPr>
            </a:lvl1pPr>
          </a:lstStyle>
          <a:p>
            <a:fld id="{50318FBC-E0C3-4FC8-BE76-D6BBFE6AD098}" type="slidenum">
              <a:rPr lang="en-CA" smtClean="0"/>
              <a:pPr/>
              <a:t>‹#›</a:t>
            </a:fld>
            <a:endParaRPr lang="en-CA"/>
          </a:p>
        </p:txBody>
      </p:sp>
    </p:spTree>
    <p:extLst>
      <p:ext uri="{BB962C8B-B14F-4D97-AF65-F5344CB8AC3E}">
        <p14:creationId xmlns:p14="http://schemas.microsoft.com/office/powerpoint/2010/main" val="2324829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6"/>
            <a:ext cx="6172200" cy="48255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7739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solidFill>
                  <a:schemeClr val="tx1"/>
                </a:solidFill>
              </a:defRPr>
            </a:lvl1pPr>
          </a:lstStyle>
          <a:p>
            <a:r>
              <a:rPr lang="en-CA"/>
              <a:t>ORAT Test</a:t>
            </a:r>
          </a:p>
        </p:txBody>
      </p:sp>
      <p:sp>
        <p:nvSpPr>
          <p:cNvPr id="7" name="Slide Number Placeholder 6"/>
          <p:cNvSpPr>
            <a:spLocks noGrp="1"/>
          </p:cNvSpPr>
          <p:nvPr>
            <p:ph type="sldNum" sz="quarter" idx="12"/>
          </p:nvPr>
        </p:nvSpPr>
        <p:spPr>
          <a:xfrm>
            <a:off x="839788" y="6356350"/>
            <a:ext cx="2743200" cy="365125"/>
          </a:xfrm>
        </p:spPr>
        <p:txBody>
          <a:bodyPr/>
          <a:lstStyle>
            <a:lvl1pPr algn="l">
              <a:defRPr>
                <a:solidFill>
                  <a:schemeClr val="tx1"/>
                </a:solidFill>
              </a:defRPr>
            </a:lvl1pPr>
          </a:lstStyle>
          <a:p>
            <a:fld id="{50318FBC-E0C3-4FC8-BE76-D6BBFE6AD098}" type="slidenum">
              <a:rPr lang="en-CA" smtClean="0"/>
              <a:pPr/>
              <a:t>‹#›</a:t>
            </a:fld>
            <a:endParaRPr lang="en-CA"/>
          </a:p>
        </p:txBody>
      </p:sp>
    </p:spTree>
    <p:extLst>
      <p:ext uri="{BB962C8B-B14F-4D97-AF65-F5344CB8AC3E}">
        <p14:creationId xmlns:p14="http://schemas.microsoft.com/office/powerpoint/2010/main" val="962192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5891128"/>
            <a:ext cx="11830050" cy="973221"/>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395795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en-CA"/>
              <a:t>ORAT Test</a:t>
            </a:r>
            <a:endParaRPr lang="en-CA" dirty="0"/>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50318FBC-E0C3-4FC8-BE76-D6BBFE6AD098}" type="slidenum">
              <a:rPr lang="en-CA" smtClean="0"/>
              <a:pPr/>
              <a:t>‹#›</a:t>
            </a:fld>
            <a:endParaRPr lang="en-CA"/>
          </a:p>
        </p:txBody>
      </p:sp>
    </p:spTree>
    <p:extLst>
      <p:ext uri="{BB962C8B-B14F-4D97-AF65-F5344CB8AC3E}">
        <p14:creationId xmlns:p14="http://schemas.microsoft.com/office/powerpoint/2010/main" val="144797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8.sv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28.sv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28.sv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sv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8.sv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5.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4.png"/><Relationship Id="rId4" Type="http://schemas.openxmlformats.org/officeDocument/2006/relationships/image" Target="../media/image28.sv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28.sv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28.sv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28.sv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28.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oratoutreach@archtoronto.org" TargetMode="External"/><Relationship Id="rId2" Type="http://schemas.openxmlformats.org/officeDocument/2006/relationships/hyperlink" Target="https://www.rstp.ca/wp-content/uploads/2016/11/Month-13-Resource-Kit-v.1.4.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hyperlink" Target="https://www.archtoronto.org/siteassets/media/offices--ministries/social-justice--outreach/office-for-refugees-orat/files/o-cg-handbook.pdf" TargetMode="External"/><Relationship Id="rId4" Type="http://schemas.openxmlformats.org/officeDocument/2006/relationships/hyperlink" Target="https://www.archtoronto.org/siteassets/media/offices--ministries/social-justice--outreach/office-for-refugees-orat/formspdf/o-sponsor-resource-toolbox.pdf"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mcss.gov.on.ca/en/mcss/programs/social/ow/"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03176"/>
            <a:ext cx="12192000" cy="1686053"/>
          </a:xfrm>
        </p:spPr>
        <p:txBody>
          <a:bodyPr>
            <a:normAutofit/>
          </a:bodyPr>
          <a:lstStyle/>
          <a:p>
            <a:r>
              <a:rPr lang="en-US" sz="4800" dirty="0">
                <a:latin typeface="Georgia" panose="02040502050405020303" pitchFamily="18" charset="0"/>
              </a:rPr>
              <a:t>Preparing for Month 13</a:t>
            </a:r>
            <a:br>
              <a:rPr lang="en-US" sz="4800" dirty="0">
                <a:latin typeface="Georgia" panose="02040502050405020303" pitchFamily="18" charset="0"/>
              </a:rPr>
            </a:br>
            <a:br>
              <a:rPr lang="en-US" sz="2800" dirty="0">
                <a:latin typeface="Georgia" panose="02040502050405020303" pitchFamily="18" charset="0"/>
              </a:rPr>
            </a:br>
            <a:r>
              <a:rPr lang="en-US" sz="2800" dirty="0">
                <a:latin typeface="Georgia" panose="02040502050405020303" pitchFamily="18" charset="0"/>
              </a:rPr>
              <a:t>The End of the Sponsorship Year</a:t>
            </a:r>
            <a:endParaRPr lang="en-US" sz="4800" dirty="0">
              <a:latin typeface="Georgia" panose="02040502050405020303" pitchFamily="18" charset="0"/>
            </a:endParaRPr>
          </a:p>
        </p:txBody>
      </p:sp>
      <p:sp>
        <p:nvSpPr>
          <p:cNvPr id="6" name="Subtitle 2"/>
          <p:cNvSpPr txBox="1">
            <a:spLocks/>
          </p:cNvSpPr>
          <p:nvPr/>
        </p:nvSpPr>
        <p:spPr>
          <a:xfrm>
            <a:off x="0" y="3813665"/>
            <a:ext cx="12192000" cy="14268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eorgia" panose="02040502050405020303"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Georgia" panose="02040502050405020303" pitchFamily="18"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Georgia" panose="02040502050405020303" pitchFamily="18"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eorgia" panose="02040502050405020303" pitchFamily="18"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eorgia" panose="02040502050405020303"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3600" dirty="0">
                <a:solidFill>
                  <a:srgbClr val="FF0000"/>
                </a:solidFill>
              </a:rPr>
              <a:t>Office for Refugees, Archdiocese of Toronto </a:t>
            </a:r>
          </a:p>
          <a:p>
            <a:r>
              <a:rPr lang="en-CA" sz="3600" dirty="0">
                <a:solidFill>
                  <a:srgbClr val="FF0000"/>
                </a:solidFill>
              </a:rPr>
              <a:t>(ORAT</a:t>
            </a:r>
            <a:r>
              <a:rPr lang="en-CA" sz="4400" dirty="0">
                <a:solidFill>
                  <a:srgbClr val="FF0000"/>
                </a:solidFill>
              </a:rPr>
              <a:t>)</a:t>
            </a:r>
          </a:p>
        </p:txBody>
      </p:sp>
      <p:sp>
        <p:nvSpPr>
          <p:cNvPr id="7" name="Slide Number Placeholder 6"/>
          <p:cNvSpPr>
            <a:spLocks noGrp="1"/>
          </p:cNvSpPr>
          <p:nvPr>
            <p:ph type="sldNum" sz="quarter" idx="12"/>
          </p:nvPr>
        </p:nvSpPr>
        <p:spPr>
          <a:xfrm>
            <a:off x="4566821" y="6125531"/>
            <a:ext cx="2743200" cy="732469"/>
          </a:xfrm>
        </p:spPr>
        <p:txBody>
          <a:bodyPr/>
          <a:lstStyle/>
          <a:p>
            <a:pPr algn="ctr"/>
            <a:r>
              <a:rPr lang="en-CA" dirty="0"/>
              <a:t>March 2024</a:t>
            </a:r>
          </a:p>
        </p:txBody>
      </p:sp>
    </p:spTree>
    <p:extLst>
      <p:ext uri="{BB962C8B-B14F-4D97-AF65-F5344CB8AC3E}">
        <p14:creationId xmlns:p14="http://schemas.microsoft.com/office/powerpoint/2010/main" val="2077873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C24A8-354E-315C-5FE5-71702026816E}"/>
              </a:ext>
            </a:extLst>
          </p:cNvPr>
          <p:cNvSpPr>
            <a:spLocks noGrp="1"/>
          </p:cNvSpPr>
          <p:nvPr>
            <p:ph type="title"/>
          </p:nvPr>
        </p:nvSpPr>
        <p:spPr>
          <a:xfrm>
            <a:off x="733146" y="136526"/>
            <a:ext cx="6775691" cy="1235071"/>
          </a:xfrm>
        </p:spPr>
        <p:txBody>
          <a:bodyPr vert="horz" lIns="91440" tIns="45720" rIns="91440" bIns="45720" rtlCol="0" anchor="ctr">
            <a:noAutofit/>
          </a:bodyPr>
          <a:lstStyle/>
          <a:p>
            <a:pPr>
              <a:lnSpc>
                <a:spcPct val="107000"/>
              </a:lnSpc>
              <a:spcBef>
                <a:spcPts val="0"/>
              </a:spcBef>
              <a:spcAft>
                <a:spcPts val="800"/>
              </a:spcAft>
            </a:pPr>
            <a:r>
              <a:rPr lang="en-CA" sz="3600" kern="100" dirty="0">
                <a:cs typeface="Times New Roman" panose="02020603050405020304" pitchFamily="18" charset="0"/>
              </a:rPr>
              <a:t>Month 13 Planning Checklist</a:t>
            </a:r>
            <a:endParaRPr lang="en-US" sz="3600" kern="100"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B17F523A-58C7-F79D-6FED-0AE8CDAA468E}"/>
              </a:ext>
            </a:extLst>
          </p:cNvPr>
          <p:cNvSpPr>
            <a:spLocks noGrp="1"/>
          </p:cNvSpPr>
          <p:nvPr>
            <p:ph idx="1"/>
          </p:nvPr>
        </p:nvSpPr>
        <p:spPr>
          <a:xfrm>
            <a:off x="1809946" y="1655532"/>
            <a:ext cx="9945279" cy="4288064"/>
          </a:xfrm>
        </p:spPr>
        <p:txBody>
          <a:bodyPr anchor="ctr">
            <a:noAutofit/>
          </a:bodyPr>
          <a:lstStyle/>
          <a:p>
            <a:pPr marL="0" marR="0">
              <a:lnSpc>
                <a:spcPct val="107000"/>
              </a:lnSpc>
              <a:spcBef>
                <a:spcPts val="0"/>
              </a:spcBef>
              <a:spcAft>
                <a:spcPts val="0"/>
              </a:spcAft>
            </a:pP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Sponsors are </a:t>
            </a:r>
            <a:r>
              <a:rPr lang="en-CA" sz="2200" kern="100" dirty="0">
                <a:latin typeface="Calibri" panose="020F0502020204030204" pitchFamily="34" charset="0"/>
                <a:ea typeface="Calibri" panose="020F0502020204030204" pitchFamily="34" charset="0"/>
                <a:cs typeface="Times New Roman" panose="02020603050405020304" pitchFamily="18" charset="0"/>
              </a:rPr>
              <a:t>encouraged</a:t>
            </a: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 to use the Month 13 Planning Checklist to ensure that all key information is communicated to the newcomer(s) as well as ensuring that the newcomer(s) have the necessary skills, knowledge, and services for their post-sponsorship period.</a:t>
            </a:r>
          </a:p>
          <a:p>
            <a:pPr marL="0" marR="0">
              <a:lnSpc>
                <a:spcPct val="107000"/>
              </a:lnSpc>
              <a:spcBef>
                <a:spcPts val="0"/>
              </a:spcBef>
              <a:spcAft>
                <a:spcPts val="0"/>
              </a:spcAft>
            </a:pPr>
            <a:endParaRPr lang="en-CA"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pP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It is important for sponsors not to feel disheartened or discouraged if the newcomer(s) they have sponsored are not self-sufficient by the end of Month 12. </a:t>
            </a:r>
          </a:p>
          <a:p>
            <a:pPr marL="0">
              <a:lnSpc>
                <a:spcPct val="107000"/>
              </a:lnSpc>
              <a:spcBef>
                <a:spcPts val="0"/>
              </a:spcBef>
            </a:pPr>
            <a:endParaRPr lang="en-CA"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pPr>
            <a:r>
              <a:rPr lang="en-CA" sz="2200" kern="100" dirty="0">
                <a:effectLst/>
                <a:latin typeface="Calibri" panose="020F0502020204030204" pitchFamily="34" charset="0"/>
                <a:ea typeface="Calibri" panose="020F0502020204030204" pitchFamily="34" charset="0"/>
                <a:cs typeface="Times New Roman" panose="02020603050405020304" pitchFamily="18" charset="0"/>
              </a:rPr>
              <a:t>If the newcomer(s) is not self-sufficient by the end of Month 12, they can apply for social assistance and welfare support, employment training support and community activities for social support groups that will help them achieve self-sufficiency.</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D44B47C9-6306-3327-82FA-F5FD9EAA43F8}"/>
              </a:ext>
            </a:extLst>
          </p:cNvPr>
          <p:cNvSpPr>
            <a:spLocks noGrp="1"/>
          </p:cNvSpPr>
          <p:nvPr>
            <p:ph type="sldNum" sz="quarter" idx="12"/>
          </p:nvPr>
        </p:nvSpPr>
        <p:spPr>
          <a:xfrm>
            <a:off x="8864600" y="6356350"/>
            <a:ext cx="2743200" cy="365125"/>
          </a:xfrm>
        </p:spPr>
        <p:txBody>
          <a:bodyPr>
            <a:normAutofit/>
          </a:bodyPr>
          <a:lstStyle/>
          <a:p>
            <a:pPr algn="r">
              <a:spcAft>
                <a:spcPts val="600"/>
              </a:spcAft>
            </a:pPr>
            <a:fld id="{50318FBC-E0C3-4FC8-BE76-D6BBFE6AD098}" type="slidenum">
              <a:rPr lang="en-CA">
                <a:solidFill>
                  <a:schemeClr val="tx1">
                    <a:lumMod val="75000"/>
                    <a:lumOff val="25000"/>
                  </a:schemeClr>
                </a:solidFill>
              </a:rPr>
              <a:pPr algn="r">
                <a:spcAft>
                  <a:spcPts val="600"/>
                </a:spcAft>
              </a:pPr>
              <a:t>10</a:t>
            </a:fld>
            <a:endParaRPr lang="en-CA">
              <a:solidFill>
                <a:schemeClr val="tx1">
                  <a:lumMod val="75000"/>
                  <a:lumOff val="25000"/>
                </a:schemeClr>
              </a:solidFill>
            </a:endParaRPr>
          </a:p>
        </p:txBody>
      </p:sp>
      <p:pic>
        <p:nvPicPr>
          <p:cNvPr id="7" name="Graphic 6" descr="Clipboard Partially Checked with solid fill">
            <a:extLst>
              <a:ext uri="{FF2B5EF4-FFF2-40B4-BE49-F238E27FC236}">
                <a16:creationId xmlns:a16="http://schemas.microsoft.com/office/drawing/2014/main" id="{D13AB57B-D1CF-A06B-1A59-E24D80F4A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147" y="1742620"/>
            <a:ext cx="914400" cy="914400"/>
          </a:xfrm>
          <a:prstGeom prst="rect">
            <a:avLst/>
          </a:prstGeom>
        </p:spPr>
      </p:pic>
      <p:pic>
        <p:nvPicPr>
          <p:cNvPr id="10" name="Graphic 9" descr="Clapping hands with solid fill">
            <a:extLst>
              <a:ext uri="{FF2B5EF4-FFF2-40B4-BE49-F238E27FC236}">
                <a16:creationId xmlns:a16="http://schemas.microsoft.com/office/drawing/2014/main" id="{39C9F2E7-63B4-6C5C-72CA-653A6AAB50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7314" y="3189517"/>
            <a:ext cx="914400" cy="914400"/>
          </a:xfrm>
          <a:prstGeom prst="rect">
            <a:avLst/>
          </a:prstGeom>
        </p:spPr>
      </p:pic>
      <p:pic>
        <p:nvPicPr>
          <p:cNvPr id="12" name="Graphic 11" descr="Money with solid fill">
            <a:extLst>
              <a:ext uri="{FF2B5EF4-FFF2-40B4-BE49-F238E27FC236}">
                <a16:creationId xmlns:a16="http://schemas.microsoft.com/office/drawing/2014/main" id="{98C87B4E-BB69-983D-E3DE-42844B56BFA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7314" y="4658181"/>
            <a:ext cx="914400" cy="914400"/>
          </a:xfrm>
          <a:prstGeom prst="rect">
            <a:avLst/>
          </a:prstGeom>
        </p:spPr>
      </p:pic>
      <p:cxnSp>
        <p:nvCxnSpPr>
          <p:cNvPr id="6" name="Straight Connector 5">
            <a:extLst>
              <a:ext uri="{FF2B5EF4-FFF2-40B4-BE49-F238E27FC236}">
                <a16:creationId xmlns:a16="http://schemas.microsoft.com/office/drawing/2014/main" id="{2542E9C4-98DF-A874-14AB-6ECA8EA7F4A5}"/>
              </a:ext>
            </a:extLst>
          </p:cNvPr>
          <p:cNvCxnSpPr/>
          <p:nvPr/>
        </p:nvCxnSpPr>
        <p:spPr>
          <a:xfrm>
            <a:off x="714375" y="1371600"/>
            <a:ext cx="1058567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607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C24A8-354E-315C-5FE5-71702026816E}"/>
              </a:ext>
            </a:extLst>
          </p:cNvPr>
          <p:cNvSpPr>
            <a:spLocks noGrp="1"/>
          </p:cNvSpPr>
          <p:nvPr>
            <p:ph type="title"/>
          </p:nvPr>
        </p:nvSpPr>
        <p:spPr>
          <a:xfrm>
            <a:off x="4779389" y="151905"/>
            <a:ext cx="6562852" cy="1090067"/>
          </a:xfrm>
        </p:spPr>
        <p:txBody>
          <a:bodyPr>
            <a:normAutofit/>
          </a:bodyPr>
          <a:lstStyle/>
          <a:p>
            <a:pPr marL="0" marR="0">
              <a:lnSpc>
                <a:spcPct val="107000"/>
              </a:lnSpc>
              <a:spcBef>
                <a:spcPts val="0"/>
              </a:spcBef>
              <a:spcAft>
                <a:spcPts val="0"/>
              </a:spcAft>
            </a:pPr>
            <a:r>
              <a:rPr lang="en-CA" sz="2800" b="1" kern="100" dirty="0">
                <a:effectLst/>
                <a:ea typeface="Calibri" panose="020F0502020204030204" pitchFamily="34" charset="0"/>
                <a:cs typeface="Times New Roman" panose="02020603050405020304" pitchFamily="18" charset="0"/>
              </a:rPr>
              <a:t>Planning Checklist </a:t>
            </a:r>
            <a:br>
              <a:rPr lang="en-CA" sz="2400" b="1" kern="100" dirty="0">
                <a:effectLst/>
                <a:ea typeface="Calibri" panose="020F0502020204030204" pitchFamily="34" charset="0"/>
                <a:cs typeface="Times New Roman" panose="02020603050405020304" pitchFamily="18" charset="0"/>
              </a:rPr>
            </a:br>
            <a:r>
              <a:rPr lang="en-CA" sz="2400" b="1" kern="100" dirty="0">
                <a:ea typeface="Calibri" panose="020F0502020204030204" pitchFamily="34" charset="0"/>
                <a:cs typeface="Times New Roman" panose="02020603050405020304" pitchFamily="18" charset="0"/>
              </a:rPr>
              <a:t>Housing</a:t>
            </a:r>
            <a:endParaRPr lang="en-US" sz="2400" kern="100" dirty="0">
              <a:effectLs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17F523A-58C7-F79D-6FED-0AE8CDAA468E}"/>
              </a:ext>
            </a:extLst>
          </p:cNvPr>
          <p:cNvSpPr>
            <a:spLocks noGrp="1"/>
          </p:cNvSpPr>
          <p:nvPr>
            <p:ph idx="1"/>
          </p:nvPr>
        </p:nvSpPr>
        <p:spPr>
          <a:xfrm>
            <a:off x="5334008" y="1348087"/>
            <a:ext cx="6694706" cy="4523418"/>
          </a:xfrm>
        </p:spPr>
        <p:txBody>
          <a:bodyPr>
            <a:noAutofit/>
          </a:bodyPr>
          <a:lstStyle/>
          <a:p>
            <a:pPr marL="0" marR="0" lvl="0" indent="0">
              <a:lnSpc>
                <a:spcPct val="107000"/>
              </a:lnSpc>
              <a:spcBef>
                <a:spcPts val="0"/>
              </a:spcBef>
              <a:spcAft>
                <a:spcPts val="0"/>
              </a:spcAft>
              <a:buNone/>
            </a:pPr>
            <a:r>
              <a:rPr lang="en-CA" sz="1700" kern="100" dirty="0">
                <a:effectLst/>
                <a:latin typeface="Calibri" panose="020F0502020204030204" pitchFamily="34" charset="0"/>
                <a:ea typeface="Calibri" panose="020F0502020204030204" pitchFamily="34" charset="0"/>
                <a:cs typeface="Times New Roman" panose="02020603050405020304" pitchFamily="18" charset="0"/>
              </a:rPr>
              <a:t>Do the newcomers need/want to relocate to another house or apartment or another town or city?</a:t>
            </a:r>
          </a:p>
          <a:p>
            <a:pPr marL="0" marR="0" lvl="0" indent="0">
              <a:lnSpc>
                <a:spcPct val="107000"/>
              </a:lnSpc>
              <a:spcBef>
                <a:spcPts val="0"/>
              </a:spcBef>
              <a:spcAft>
                <a:spcPts val="0"/>
              </a:spcAft>
              <a:buNone/>
            </a:pPr>
            <a:endParaRPr lang="en-US" sz="17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CA" sz="1700" kern="100" dirty="0">
                <a:effectLst/>
                <a:latin typeface="Calibri" panose="020F0502020204030204" pitchFamily="34" charset="0"/>
                <a:ea typeface="Calibri" panose="020F0502020204030204" pitchFamily="34" charset="0"/>
                <a:cs typeface="Times New Roman" panose="02020603050405020304" pitchFamily="18" charset="0"/>
              </a:rPr>
              <a:t>If the newcomers need to relocate to another house or apartment, have you assisted them with finding suitable accommodation?</a:t>
            </a:r>
          </a:p>
          <a:p>
            <a:pPr marL="0" marR="0" lvl="0" indent="0">
              <a:lnSpc>
                <a:spcPct val="107000"/>
              </a:lnSpc>
              <a:spcBef>
                <a:spcPts val="0"/>
              </a:spcBef>
              <a:spcAft>
                <a:spcPts val="0"/>
              </a:spcAft>
              <a:buNone/>
            </a:pPr>
            <a:endParaRPr lang="en-US" sz="17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CA" sz="1700" kern="100" dirty="0">
                <a:effectLst/>
                <a:latin typeface="Calibri" panose="020F0502020204030204" pitchFamily="34" charset="0"/>
                <a:ea typeface="Calibri" panose="020F0502020204030204" pitchFamily="34" charset="0"/>
                <a:cs typeface="Times New Roman" panose="02020603050405020304" pitchFamily="18" charset="0"/>
              </a:rPr>
              <a:t>Are the newcomers aware of their rights as tenants?</a:t>
            </a:r>
          </a:p>
          <a:p>
            <a:pPr marL="0" marR="0" lvl="0" indent="0">
              <a:lnSpc>
                <a:spcPct val="107000"/>
              </a:lnSpc>
              <a:spcBef>
                <a:spcPts val="0"/>
              </a:spcBef>
              <a:spcAft>
                <a:spcPts val="0"/>
              </a:spcAft>
              <a:buNone/>
            </a:pPr>
            <a:endParaRPr lang="en-US" sz="17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CA" sz="1700" kern="100" dirty="0">
                <a:effectLst/>
                <a:latin typeface="Calibri" panose="020F0502020204030204" pitchFamily="34" charset="0"/>
                <a:ea typeface="Calibri" panose="020F0502020204030204" pitchFamily="34" charset="0"/>
                <a:cs typeface="Times New Roman" panose="02020603050405020304" pitchFamily="18" charset="0"/>
              </a:rPr>
              <a:t>Do the newcomers know when and how to pay their rent, and any other household bills (e.g., utilities, hydro, phone, internet, cable, etc.)?</a:t>
            </a:r>
          </a:p>
          <a:p>
            <a:pPr marL="0" marR="0" lvl="0" indent="0">
              <a:lnSpc>
                <a:spcPct val="107000"/>
              </a:lnSpc>
              <a:spcBef>
                <a:spcPts val="0"/>
              </a:spcBef>
              <a:spcAft>
                <a:spcPts val="0"/>
              </a:spcAft>
              <a:buNone/>
            </a:pPr>
            <a:endParaRPr lang="en-US" sz="17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CA" sz="1700" kern="100" dirty="0">
                <a:effectLst/>
                <a:latin typeface="Calibri" panose="020F0502020204030204" pitchFamily="34" charset="0"/>
                <a:ea typeface="Calibri" panose="020F0502020204030204" pitchFamily="34" charset="0"/>
                <a:cs typeface="Times New Roman" panose="02020603050405020304" pitchFamily="18" charset="0"/>
              </a:rPr>
              <a:t>Are the newcomers aware of subsidized housing options?</a:t>
            </a:r>
          </a:p>
          <a:p>
            <a:pPr marL="0" marR="0" lvl="0" indent="0">
              <a:lnSpc>
                <a:spcPct val="107000"/>
              </a:lnSpc>
              <a:spcBef>
                <a:spcPts val="0"/>
              </a:spcBef>
              <a:spcAft>
                <a:spcPts val="0"/>
              </a:spcAft>
              <a:buNone/>
            </a:pPr>
            <a:endParaRPr lang="en-US" sz="17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r>
              <a:rPr lang="en-CA" sz="1700" kern="100" dirty="0">
                <a:effectLst/>
                <a:latin typeface="Calibri" panose="020F0502020204030204" pitchFamily="34" charset="0"/>
                <a:ea typeface="Calibri" panose="020F0502020204030204" pitchFamily="34" charset="0"/>
                <a:cs typeface="Times New Roman" panose="02020603050405020304" pitchFamily="18" charset="0"/>
              </a:rPr>
              <a:t>Do the newcomers understand and agree with the terms of their new lease?</a:t>
            </a:r>
            <a:endParaRPr lang="en-US" sz="17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D44B47C9-6306-3327-82FA-F5FD9EAA43F8}"/>
              </a:ext>
            </a:extLst>
          </p:cNvPr>
          <p:cNvSpPr>
            <a:spLocks noGrp="1"/>
          </p:cNvSpPr>
          <p:nvPr>
            <p:ph type="sldNum" sz="quarter" idx="12"/>
          </p:nvPr>
        </p:nvSpPr>
        <p:spPr/>
        <p:txBody>
          <a:bodyPr/>
          <a:lstStyle/>
          <a:p>
            <a:fld id="{50318FBC-E0C3-4FC8-BE76-D6BBFE6AD098}" type="slidenum">
              <a:rPr lang="en-CA" smtClean="0"/>
              <a:t>11</a:t>
            </a:fld>
            <a:endParaRPr lang="en-CA"/>
          </a:p>
        </p:txBody>
      </p:sp>
      <p:pic>
        <p:nvPicPr>
          <p:cNvPr id="7" name="Graphic 6" descr="Checkbox Checked with solid fill">
            <a:extLst>
              <a:ext uri="{FF2B5EF4-FFF2-40B4-BE49-F238E27FC236}">
                <a16:creationId xmlns:a16="http://schemas.microsoft.com/office/drawing/2014/main" id="{694A363F-E576-38B8-9080-CD8CB4BDC7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91746" y="1241972"/>
            <a:ext cx="707572" cy="707572"/>
          </a:xfrm>
          <a:prstGeom prst="rect">
            <a:avLst/>
          </a:prstGeom>
        </p:spPr>
      </p:pic>
      <p:pic>
        <p:nvPicPr>
          <p:cNvPr id="8" name="Graphic 7" descr="Checkbox Checked with solid fill">
            <a:extLst>
              <a:ext uri="{FF2B5EF4-FFF2-40B4-BE49-F238E27FC236}">
                <a16:creationId xmlns:a16="http://schemas.microsoft.com/office/drawing/2014/main" id="{96607F2A-C7B5-C4B5-F6E0-43F72AB4AE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00469" y="2085776"/>
            <a:ext cx="707572" cy="707572"/>
          </a:xfrm>
          <a:prstGeom prst="rect">
            <a:avLst/>
          </a:prstGeom>
        </p:spPr>
      </p:pic>
      <p:pic>
        <p:nvPicPr>
          <p:cNvPr id="10" name="Graphic 9" descr="Checkbox Checked with solid fill">
            <a:extLst>
              <a:ext uri="{FF2B5EF4-FFF2-40B4-BE49-F238E27FC236}">
                <a16:creationId xmlns:a16="http://schemas.microsoft.com/office/drawing/2014/main" id="{32474FD9-7902-E1E3-1A32-B7965B17E0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00469" y="2835055"/>
            <a:ext cx="707572" cy="707572"/>
          </a:xfrm>
          <a:prstGeom prst="rect">
            <a:avLst/>
          </a:prstGeom>
        </p:spPr>
      </p:pic>
      <p:pic>
        <p:nvPicPr>
          <p:cNvPr id="11" name="Graphic 10" descr="Checkbox Checked with solid fill">
            <a:extLst>
              <a:ext uri="{FF2B5EF4-FFF2-40B4-BE49-F238E27FC236}">
                <a16:creationId xmlns:a16="http://schemas.microsoft.com/office/drawing/2014/main" id="{56F34D1F-1F5A-28BD-6EAA-375B5535FD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00469" y="3496131"/>
            <a:ext cx="707572" cy="707572"/>
          </a:xfrm>
          <a:prstGeom prst="rect">
            <a:avLst/>
          </a:prstGeom>
        </p:spPr>
      </p:pic>
      <p:pic>
        <p:nvPicPr>
          <p:cNvPr id="13" name="Graphic 12" descr="Checkbox Checked with solid fill">
            <a:extLst>
              <a:ext uri="{FF2B5EF4-FFF2-40B4-BE49-F238E27FC236}">
                <a16:creationId xmlns:a16="http://schemas.microsoft.com/office/drawing/2014/main" id="{6151D9AE-85AD-B040-5EDE-9701E6E0D2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00469" y="4211211"/>
            <a:ext cx="707572" cy="707572"/>
          </a:xfrm>
          <a:prstGeom prst="rect">
            <a:avLst/>
          </a:prstGeom>
        </p:spPr>
      </p:pic>
      <p:pic>
        <p:nvPicPr>
          <p:cNvPr id="6" name="Graphic 5" descr="Checkbox Checked with solid fill">
            <a:extLst>
              <a:ext uri="{FF2B5EF4-FFF2-40B4-BE49-F238E27FC236}">
                <a16:creationId xmlns:a16="http://schemas.microsoft.com/office/drawing/2014/main" id="{F59A7874-9AD1-7689-F556-AE17935F55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00469" y="4910352"/>
            <a:ext cx="707572" cy="707572"/>
          </a:xfrm>
          <a:prstGeom prst="rect">
            <a:avLst/>
          </a:prstGeom>
        </p:spPr>
      </p:pic>
      <p:pic>
        <p:nvPicPr>
          <p:cNvPr id="12" name="Picture 11" descr="An open door of a house with the key on the keyhole">
            <a:extLst>
              <a:ext uri="{FF2B5EF4-FFF2-40B4-BE49-F238E27FC236}">
                <a16:creationId xmlns:a16="http://schemas.microsoft.com/office/drawing/2014/main" id="{0E1F691D-646D-097C-2D83-05C5D63BC28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985" r="6826"/>
          <a:stretch/>
        </p:blipFill>
        <p:spPr>
          <a:xfrm>
            <a:off x="340172" y="642526"/>
            <a:ext cx="4008670" cy="5324714"/>
          </a:xfrm>
          <a:prstGeom prst="rect">
            <a:avLst/>
          </a:prstGeom>
        </p:spPr>
      </p:pic>
    </p:spTree>
    <p:extLst>
      <p:ext uri="{BB962C8B-B14F-4D97-AF65-F5344CB8AC3E}">
        <p14:creationId xmlns:p14="http://schemas.microsoft.com/office/powerpoint/2010/main" val="4061515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C24A8-354E-315C-5FE5-71702026816E}"/>
              </a:ext>
            </a:extLst>
          </p:cNvPr>
          <p:cNvSpPr>
            <a:spLocks noGrp="1"/>
          </p:cNvSpPr>
          <p:nvPr>
            <p:ph type="title"/>
          </p:nvPr>
        </p:nvSpPr>
        <p:spPr>
          <a:xfrm>
            <a:off x="4739373" y="436666"/>
            <a:ext cx="6945086" cy="654274"/>
          </a:xfrm>
        </p:spPr>
        <p:txBody>
          <a:bodyPr>
            <a:normAutofit/>
          </a:bodyPr>
          <a:lstStyle/>
          <a:p>
            <a:pPr marL="0" marR="0">
              <a:lnSpc>
                <a:spcPct val="107000"/>
              </a:lnSpc>
              <a:spcBef>
                <a:spcPts val="0"/>
              </a:spcBef>
              <a:spcAft>
                <a:spcPts val="0"/>
              </a:spcAft>
            </a:pPr>
            <a:r>
              <a:rPr lang="en-CA" sz="2400" b="1" kern="100" dirty="0">
                <a:effectLst/>
                <a:ea typeface="Calibri" panose="020F0502020204030204" pitchFamily="34" charset="0"/>
                <a:cs typeface="Times New Roman" panose="02020603050405020304" pitchFamily="18" charset="0"/>
              </a:rPr>
              <a:t>Documents &amp; Application Forms</a:t>
            </a:r>
            <a:endParaRPr lang="en-US" sz="2400" kern="100" dirty="0">
              <a:effectLs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17F523A-58C7-F79D-6FED-0AE8CDAA468E}"/>
              </a:ext>
            </a:extLst>
          </p:cNvPr>
          <p:cNvSpPr>
            <a:spLocks noGrp="1"/>
          </p:cNvSpPr>
          <p:nvPr>
            <p:ph idx="1"/>
          </p:nvPr>
        </p:nvSpPr>
        <p:spPr>
          <a:xfrm>
            <a:off x="5334009" y="1110343"/>
            <a:ext cx="5693220" cy="4523418"/>
          </a:xfrm>
        </p:spPr>
        <p:txBody>
          <a:bodyPr>
            <a:noAutofit/>
          </a:bodyPr>
          <a:lstStyle/>
          <a:p>
            <a:pPr marL="0" marR="0" lvl="0" indent="0">
              <a:lnSpc>
                <a:spcPct val="107000"/>
              </a:lnSpc>
              <a:spcBef>
                <a:spcPts val="0"/>
              </a:spcBef>
              <a:spcAft>
                <a:spcPts val="0"/>
              </a:spcAft>
              <a:buNone/>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Are newcomers receiving all the benefits they are entitled to such as the Canada Child Tax Benefits (CCB), GST/HST rebates, etc.?</a:t>
            </a:r>
          </a:p>
          <a:p>
            <a:pPr marL="0" marR="0" lvl="0" indent="0">
              <a:lnSpc>
                <a:spcPct val="107000"/>
              </a:lnSpc>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Do newcomers have all the documents that they require?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Do they require your assistance with the application process for any remaining documents (e.g., travel documents, PR card, SIN, OHIP, Driver’s licence, Library card, etc.)?</a:t>
            </a:r>
          </a:p>
          <a:p>
            <a:pPr marL="0" marR="0" lvl="0" indent="0">
              <a:lnSpc>
                <a:spcPct val="107000"/>
              </a:lnSpc>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If the newcomers have moved, do they need your help to change their address with government agencies, or their cards and documents, etc.?</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D44B47C9-6306-3327-82FA-F5FD9EAA43F8}"/>
              </a:ext>
            </a:extLst>
          </p:cNvPr>
          <p:cNvSpPr>
            <a:spLocks noGrp="1"/>
          </p:cNvSpPr>
          <p:nvPr>
            <p:ph type="sldNum" sz="quarter" idx="12"/>
          </p:nvPr>
        </p:nvSpPr>
        <p:spPr/>
        <p:txBody>
          <a:bodyPr/>
          <a:lstStyle/>
          <a:p>
            <a:fld id="{50318FBC-E0C3-4FC8-BE76-D6BBFE6AD098}" type="slidenum">
              <a:rPr lang="en-CA" smtClean="0"/>
              <a:t>12</a:t>
            </a:fld>
            <a:endParaRPr lang="en-CA"/>
          </a:p>
        </p:txBody>
      </p:sp>
      <p:pic>
        <p:nvPicPr>
          <p:cNvPr id="8" name="Graphic 7" descr="Checkbox Checked with solid fill">
            <a:extLst>
              <a:ext uri="{FF2B5EF4-FFF2-40B4-BE49-F238E27FC236}">
                <a16:creationId xmlns:a16="http://schemas.microsoft.com/office/drawing/2014/main" id="{2C00A03E-9165-320A-57E5-3AEABA1C61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89030" y="1025082"/>
            <a:ext cx="707572" cy="707572"/>
          </a:xfrm>
          <a:prstGeom prst="rect">
            <a:avLst/>
          </a:prstGeom>
        </p:spPr>
      </p:pic>
      <p:pic>
        <p:nvPicPr>
          <p:cNvPr id="6" name="Graphic 5" descr="Checkbox Checked with solid fill">
            <a:extLst>
              <a:ext uri="{FF2B5EF4-FFF2-40B4-BE49-F238E27FC236}">
                <a16:creationId xmlns:a16="http://schemas.microsoft.com/office/drawing/2014/main" id="{1C8E9C30-15C4-E1E6-7E8F-D029E6C47B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89030" y="2219990"/>
            <a:ext cx="707572" cy="707572"/>
          </a:xfrm>
          <a:prstGeom prst="rect">
            <a:avLst/>
          </a:prstGeom>
        </p:spPr>
      </p:pic>
      <p:pic>
        <p:nvPicPr>
          <p:cNvPr id="7" name="Graphic 6" descr="Checkbox Checked with solid fill">
            <a:extLst>
              <a:ext uri="{FF2B5EF4-FFF2-40B4-BE49-F238E27FC236}">
                <a16:creationId xmlns:a16="http://schemas.microsoft.com/office/drawing/2014/main" id="{B63ABA2B-DED4-A179-C4D3-0B6ECC77B0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21696" y="3956968"/>
            <a:ext cx="707572" cy="707572"/>
          </a:xfrm>
          <a:prstGeom prst="rect">
            <a:avLst/>
          </a:prstGeom>
        </p:spPr>
      </p:pic>
      <p:pic>
        <p:nvPicPr>
          <p:cNvPr id="10" name="Picture 9" descr="Pen placed on top of a signature line">
            <a:extLst>
              <a:ext uri="{FF2B5EF4-FFF2-40B4-BE49-F238E27FC236}">
                <a16:creationId xmlns:a16="http://schemas.microsoft.com/office/drawing/2014/main" id="{3713DBCF-9C06-6D82-3A89-48CD8C3349C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144" r="25560"/>
          <a:stretch/>
        </p:blipFill>
        <p:spPr>
          <a:xfrm>
            <a:off x="316876" y="718458"/>
            <a:ext cx="4098663" cy="4686310"/>
          </a:xfrm>
          <a:prstGeom prst="rect">
            <a:avLst/>
          </a:prstGeom>
        </p:spPr>
      </p:pic>
    </p:spTree>
    <p:extLst>
      <p:ext uri="{BB962C8B-B14F-4D97-AF65-F5344CB8AC3E}">
        <p14:creationId xmlns:p14="http://schemas.microsoft.com/office/powerpoint/2010/main" val="3915342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C24A8-354E-315C-5FE5-71702026816E}"/>
              </a:ext>
            </a:extLst>
          </p:cNvPr>
          <p:cNvSpPr>
            <a:spLocks noGrp="1"/>
          </p:cNvSpPr>
          <p:nvPr>
            <p:ph type="title"/>
          </p:nvPr>
        </p:nvSpPr>
        <p:spPr>
          <a:xfrm>
            <a:off x="4736574" y="283178"/>
            <a:ext cx="6696882" cy="931741"/>
          </a:xfrm>
        </p:spPr>
        <p:txBody>
          <a:bodyPr>
            <a:normAutofit/>
          </a:bodyPr>
          <a:lstStyle/>
          <a:p>
            <a:pPr marL="0" marR="0">
              <a:lnSpc>
                <a:spcPct val="107000"/>
              </a:lnSpc>
              <a:spcBef>
                <a:spcPts val="0"/>
              </a:spcBef>
              <a:spcAft>
                <a:spcPts val="0"/>
              </a:spcAft>
            </a:pPr>
            <a:r>
              <a:rPr lang="en-CA" sz="2400" b="1" kern="100" dirty="0">
                <a:effectLst/>
                <a:ea typeface="Calibri" panose="020F0502020204030204" pitchFamily="34" charset="0"/>
                <a:cs typeface="Times New Roman" panose="02020603050405020304" pitchFamily="18" charset="0"/>
              </a:rPr>
              <a:t>Employment</a:t>
            </a:r>
            <a:endParaRPr lang="en-US" sz="2400" kern="100" dirty="0">
              <a:effectLs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17F523A-58C7-F79D-6FED-0AE8CDAA468E}"/>
              </a:ext>
            </a:extLst>
          </p:cNvPr>
          <p:cNvSpPr>
            <a:spLocks noGrp="1"/>
          </p:cNvSpPr>
          <p:nvPr>
            <p:ph idx="1"/>
          </p:nvPr>
        </p:nvSpPr>
        <p:spPr>
          <a:xfrm>
            <a:off x="5334008" y="1110343"/>
            <a:ext cx="6694706" cy="4523418"/>
          </a:xfrm>
        </p:spPr>
        <p:txBody>
          <a:bodyPr>
            <a:noAutofit/>
          </a:bodyPr>
          <a:lstStyle/>
          <a:p>
            <a:pPr marL="0" marR="0" lvl="0" indent="0">
              <a:lnSpc>
                <a:spcPct val="107000"/>
              </a:lnSpc>
              <a:spcBef>
                <a:spcPts val="0"/>
              </a:spcBef>
              <a:spcAft>
                <a:spcPts val="0"/>
              </a:spcAft>
              <a:buNone/>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Are the newcomers employed? If not, what can be done before the end of the sponsorship period to assist the newcomers with finding employment?</a:t>
            </a:r>
          </a:p>
          <a:p>
            <a:pPr marL="0" marR="0" lvl="0" indent="0">
              <a:lnSpc>
                <a:spcPct val="107000"/>
              </a:lnSpc>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Are the newcomers aware of any relevant bridging courses and vocational training opportunities?</a:t>
            </a:r>
          </a:p>
          <a:p>
            <a:pPr marL="0" marR="0" lvl="0" indent="0">
              <a:lnSpc>
                <a:spcPct val="107000"/>
              </a:lnSpc>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Are the newcomers aware of Canadian professional licencing requirements for their profession or vocation?</a:t>
            </a:r>
          </a:p>
          <a:p>
            <a:pPr marL="0" marR="0" lvl="0" indent="0">
              <a:lnSpc>
                <a:spcPct val="107000"/>
              </a:lnSpc>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Are newcomers aware of their rights as an employee or their responsibilities as an employer?</a:t>
            </a:r>
          </a:p>
          <a:p>
            <a:pPr marL="0" marR="0" lvl="0" indent="0">
              <a:lnSpc>
                <a:spcPct val="107000"/>
              </a:lnSpc>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If newcomers are working or will work in the future, do they know how to arrange for childcare?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D44B47C9-6306-3327-82FA-F5FD9EAA43F8}"/>
              </a:ext>
            </a:extLst>
          </p:cNvPr>
          <p:cNvSpPr>
            <a:spLocks noGrp="1"/>
          </p:cNvSpPr>
          <p:nvPr>
            <p:ph type="sldNum" sz="quarter" idx="12"/>
          </p:nvPr>
        </p:nvSpPr>
        <p:spPr/>
        <p:txBody>
          <a:bodyPr/>
          <a:lstStyle/>
          <a:p>
            <a:fld id="{50318FBC-E0C3-4FC8-BE76-D6BBFE6AD098}" type="slidenum">
              <a:rPr lang="en-CA" smtClean="0"/>
              <a:t>13</a:t>
            </a:fld>
            <a:endParaRPr lang="en-CA"/>
          </a:p>
        </p:txBody>
      </p:sp>
      <p:pic>
        <p:nvPicPr>
          <p:cNvPr id="7" name="Graphic 6" descr="Checkbox Checked with solid fill">
            <a:extLst>
              <a:ext uri="{FF2B5EF4-FFF2-40B4-BE49-F238E27FC236}">
                <a16:creationId xmlns:a16="http://schemas.microsoft.com/office/drawing/2014/main" id="{694A363F-E576-38B8-9080-CD8CB4BDC7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91746" y="1058658"/>
            <a:ext cx="707572" cy="707572"/>
          </a:xfrm>
          <a:prstGeom prst="rect">
            <a:avLst/>
          </a:prstGeom>
        </p:spPr>
      </p:pic>
      <p:pic>
        <p:nvPicPr>
          <p:cNvPr id="8" name="Graphic 7" descr="Checkbox Checked with solid fill">
            <a:extLst>
              <a:ext uri="{FF2B5EF4-FFF2-40B4-BE49-F238E27FC236}">
                <a16:creationId xmlns:a16="http://schemas.microsoft.com/office/drawing/2014/main" id="{96607F2A-C7B5-C4B5-F6E0-43F72AB4AE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97192" y="2246127"/>
            <a:ext cx="707572" cy="707572"/>
          </a:xfrm>
          <a:prstGeom prst="rect">
            <a:avLst/>
          </a:prstGeom>
        </p:spPr>
      </p:pic>
      <p:pic>
        <p:nvPicPr>
          <p:cNvPr id="10" name="Graphic 9" descr="Checkbox Checked with solid fill">
            <a:extLst>
              <a:ext uri="{FF2B5EF4-FFF2-40B4-BE49-F238E27FC236}">
                <a16:creationId xmlns:a16="http://schemas.microsoft.com/office/drawing/2014/main" id="{32474FD9-7902-E1E3-1A32-B7965B17E0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11347" y="3104788"/>
            <a:ext cx="707572" cy="707572"/>
          </a:xfrm>
          <a:prstGeom prst="rect">
            <a:avLst/>
          </a:prstGeom>
        </p:spPr>
      </p:pic>
      <p:pic>
        <p:nvPicPr>
          <p:cNvPr id="11" name="Graphic 10" descr="Checkbox Checked with solid fill">
            <a:extLst>
              <a:ext uri="{FF2B5EF4-FFF2-40B4-BE49-F238E27FC236}">
                <a16:creationId xmlns:a16="http://schemas.microsoft.com/office/drawing/2014/main" id="{56F34D1F-1F5A-28BD-6EAA-375B5535FD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16800" y="3999557"/>
            <a:ext cx="707572" cy="707572"/>
          </a:xfrm>
          <a:prstGeom prst="rect">
            <a:avLst/>
          </a:prstGeom>
        </p:spPr>
      </p:pic>
      <p:pic>
        <p:nvPicPr>
          <p:cNvPr id="13" name="Graphic 12" descr="Checkbox Checked with solid fill">
            <a:extLst>
              <a:ext uri="{FF2B5EF4-FFF2-40B4-BE49-F238E27FC236}">
                <a16:creationId xmlns:a16="http://schemas.microsoft.com/office/drawing/2014/main" id="{6151D9AE-85AD-B040-5EDE-9701E6E0D2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00469" y="4851470"/>
            <a:ext cx="707572" cy="707572"/>
          </a:xfrm>
          <a:prstGeom prst="rect">
            <a:avLst/>
          </a:prstGeom>
        </p:spPr>
      </p:pic>
      <p:pic>
        <p:nvPicPr>
          <p:cNvPr id="15" name="Picture 14" descr="Close-up of using a drill with protective gloves">
            <a:extLst>
              <a:ext uri="{FF2B5EF4-FFF2-40B4-BE49-F238E27FC236}">
                <a16:creationId xmlns:a16="http://schemas.microsoft.com/office/drawing/2014/main" id="{29BE00C1-57A7-B625-581D-1CB960B4580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7467" r="10798"/>
          <a:stretch/>
        </p:blipFill>
        <p:spPr>
          <a:xfrm>
            <a:off x="370114" y="763885"/>
            <a:ext cx="4008670" cy="5172033"/>
          </a:xfrm>
          <a:prstGeom prst="rect">
            <a:avLst/>
          </a:prstGeom>
        </p:spPr>
      </p:pic>
    </p:spTree>
    <p:extLst>
      <p:ext uri="{BB962C8B-B14F-4D97-AF65-F5344CB8AC3E}">
        <p14:creationId xmlns:p14="http://schemas.microsoft.com/office/powerpoint/2010/main" val="2122627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C24A8-354E-315C-5FE5-71702026816E}"/>
              </a:ext>
            </a:extLst>
          </p:cNvPr>
          <p:cNvSpPr>
            <a:spLocks noGrp="1"/>
          </p:cNvSpPr>
          <p:nvPr>
            <p:ph type="title"/>
          </p:nvPr>
        </p:nvSpPr>
        <p:spPr>
          <a:xfrm>
            <a:off x="4691746" y="273377"/>
            <a:ext cx="6945086" cy="836966"/>
          </a:xfrm>
        </p:spPr>
        <p:txBody>
          <a:bodyPr>
            <a:normAutofit/>
          </a:bodyPr>
          <a:lstStyle/>
          <a:p>
            <a:pPr marL="0" marR="0">
              <a:lnSpc>
                <a:spcPct val="107000"/>
              </a:lnSpc>
              <a:spcBef>
                <a:spcPts val="0"/>
              </a:spcBef>
              <a:spcAft>
                <a:spcPts val="0"/>
              </a:spcAft>
            </a:pPr>
            <a:r>
              <a:rPr lang="en-CA" sz="2400" b="1" kern="100" dirty="0">
                <a:effectLst/>
                <a:ea typeface="Calibri" panose="020F0502020204030204" pitchFamily="34" charset="0"/>
                <a:cs typeface="Times New Roman" panose="02020603050405020304" pitchFamily="18" charset="0"/>
              </a:rPr>
              <a:t>F</a:t>
            </a:r>
            <a:r>
              <a:rPr lang="en-CA" sz="2400" b="1" kern="100" dirty="0">
                <a:ea typeface="Calibri" panose="020F0502020204030204" pitchFamily="34" charset="0"/>
                <a:cs typeface="Times New Roman" panose="02020603050405020304" pitchFamily="18" charset="0"/>
              </a:rPr>
              <a:t>inances</a:t>
            </a:r>
            <a:endParaRPr lang="en-US" sz="2400" kern="100" dirty="0">
              <a:effectLs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17F523A-58C7-F79D-6FED-0AE8CDAA468E}"/>
              </a:ext>
            </a:extLst>
          </p:cNvPr>
          <p:cNvSpPr>
            <a:spLocks noGrp="1"/>
          </p:cNvSpPr>
          <p:nvPr>
            <p:ph idx="1"/>
          </p:nvPr>
        </p:nvSpPr>
        <p:spPr>
          <a:xfrm>
            <a:off x="5334008" y="1110343"/>
            <a:ext cx="6074221" cy="4523418"/>
          </a:xfrm>
        </p:spPr>
        <p:txBody>
          <a:bodyPr>
            <a:noAutofit/>
          </a:bodyPr>
          <a:lstStyle/>
          <a:p>
            <a:pPr marL="0" marR="0" lvl="0" indent="0">
              <a:lnSpc>
                <a:spcPct val="107000"/>
              </a:lnSpc>
              <a:spcBef>
                <a:spcPts val="0"/>
              </a:spcBef>
              <a:spcAft>
                <a:spcPts val="800"/>
              </a:spcAft>
              <a:buNone/>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Do the newcomers need any further assistance with budgeting or banking? For example, can they take care of their finances on their own? Do they know how to transfer money electronically?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D44B47C9-6306-3327-82FA-F5FD9EAA43F8}"/>
              </a:ext>
            </a:extLst>
          </p:cNvPr>
          <p:cNvSpPr>
            <a:spLocks noGrp="1"/>
          </p:cNvSpPr>
          <p:nvPr>
            <p:ph type="sldNum" sz="quarter" idx="12"/>
          </p:nvPr>
        </p:nvSpPr>
        <p:spPr/>
        <p:txBody>
          <a:bodyPr/>
          <a:lstStyle/>
          <a:p>
            <a:fld id="{50318FBC-E0C3-4FC8-BE76-D6BBFE6AD098}" type="slidenum">
              <a:rPr lang="en-CA" smtClean="0"/>
              <a:t>14</a:t>
            </a:fld>
            <a:endParaRPr lang="en-CA"/>
          </a:p>
        </p:txBody>
      </p:sp>
      <p:pic>
        <p:nvPicPr>
          <p:cNvPr id="7" name="Graphic 6" descr="Checkbox Checked with solid fill">
            <a:extLst>
              <a:ext uri="{FF2B5EF4-FFF2-40B4-BE49-F238E27FC236}">
                <a16:creationId xmlns:a16="http://schemas.microsoft.com/office/drawing/2014/main" id="{694A363F-E576-38B8-9080-CD8CB4BDC7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91746" y="1004228"/>
            <a:ext cx="707572" cy="707572"/>
          </a:xfrm>
          <a:prstGeom prst="rect">
            <a:avLst/>
          </a:prstGeom>
        </p:spPr>
      </p:pic>
      <p:pic>
        <p:nvPicPr>
          <p:cNvPr id="9" name="Picture 8" descr="Hands of person using credit card reader">
            <a:extLst>
              <a:ext uri="{FF2B5EF4-FFF2-40B4-BE49-F238E27FC236}">
                <a16:creationId xmlns:a16="http://schemas.microsoft.com/office/drawing/2014/main" id="{8770D3A8-3AF5-8788-2848-2EDF9266D35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601" r="24180"/>
          <a:stretch/>
        </p:blipFill>
        <p:spPr>
          <a:xfrm>
            <a:off x="342888" y="650401"/>
            <a:ext cx="4005954" cy="5214257"/>
          </a:xfrm>
          <a:prstGeom prst="rect">
            <a:avLst/>
          </a:prstGeom>
        </p:spPr>
      </p:pic>
    </p:spTree>
    <p:extLst>
      <p:ext uri="{BB962C8B-B14F-4D97-AF65-F5344CB8AC3E}">
        <p14:creationId xmlns:p14="http://schemas.microsoft.com/office/powerpoint/2010/main" val="2256798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C24A8-354E-315C-5FE5-71702026816E}"/>
              </a:ext>
            </a:extLst>
          </p:cNvPr>
          <p:cNvSpPr>
            <a:spLocks noGrp="1"/>
          </p:cNvSpPr>
          <p:nvPr>
            <p:ph type="title"/>
          </p:nvPr>
        </p:nvSpPr>
        <p:spPr>
          <a:xfrm>
            <a:off x="4604658" y="747945"/>
            <a:ext cx="7053942" cy="707573"/>
          </a:xfrm>
        </p:spPr>
        <p:txBody>
          <a:bodyPr>
            <a:noAutofit/>
          </a:bodyPr>
          <a:lstStyle/>
          <a:p>
            <a:pPr marL="0" marR="0">
              <a:lnSpc>
                <a:spcPct val="107000"/>
              </a:lnSpc>
              <a:spcBef>
                <a:spcPts val="0"/>
              </a:spcBef>
              <a:spcAft>
                <a:spcPts val="0"/>
              </a:spcAft>
            </a:pPr>
            <a:br>
              <a:rPr lang="en-US" sz="2400" kern="100" dirty="0">
                <a:effectLst/>
                <a:ea typeface="Calibri" panose="020F0502020204030204" pitchFamily="34" charset="0"/>
                <a:cs typeface="Times New Roman" panose="02020603050405020304" pitchFamily="18" charset="0"/>
              </a:rPr>
            </a:br>
            <a:r>
              <a:rPr lang="en-CA" sz="2400" b="1" kern="100" dirty="0">
                <a:effectLst/>
                <a:ea typeface="Calibri" panose="020F0502020204030204" pitchFamily="34" charset="0"/>
                <a:cs typeface="Times New Roman" panose="02020603050405020304" pitchFamily="18" charset="0"/>
              </a:rPr>
              <a:t>Health</a:t>
            </a:r>
            <a:endParaRPr lang="en-US" sz="2400" kern="100" dirty="0">
              <a:effectLst/>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D44B47C9-6306-3327-82FA-F5FD9EAA43F8}"/>
              </a:ext>
            </a:extLst>
          </p:cNvPr>
          <p:cNvSpPr>
            <a:spLocks noGrp="1"/>
          </p:cNvSpPr>
          <p:nvPr>
            <p:ph type="sldNum" sz="quarter" idx="12"/>
          </p:nvPr>
        </p:nvSpPr>
        <p:spPr/>
        <p:txBody>
          <a:bodyPr/>
          <a:lstStyle/>
          <a:p>
            <a:fld id="{50318FBC-E0C3-4FC8-BE76-D6BBFE6AD098}" type="slidenum">
              <a:rPr lang="en-CA" smtClean="0"/>
              <a:t>15</a:t>
            </a:fld>
            <a:endParaRPr lang="en-CA"/>
          </a:p>
        </p:txBody>
      </p:sp>
      <p:pic>
        <p:nvPicPr>
          <p:cNvPr id="9" name="Picture 8" descr="Stethoscope on white background">
            <a:extLst>
              <a:ext uri="{FF2B5EF4-FFF2-40B4-BE49-F238E27FC236}">
                <a16:creationId xmlns:a16="http://schemas.microsoft.com/office/drawing/2014/main" id="{4D152540-5CAF-F035-A2B1-2D5F311752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71" y="0"/>
            <a:ext cx="4075154" cy="6112731"/>
          </a:xfrm>
          <a:prstGeom prst="rect">
            <a:avLst/>
          </a:prstGeom>
        </p:spPr>
      </p:pic>
      <p:sp>
        <p:nvSpPr>
          <p:cNvPr id="15" name="TextBox 14">
            <a:extLst>
              <a:ext uri="{FF2B5EF4-FFF2-40B4-BE49-F238E27FC236}">
                <a16:creationId xmlns:a16="http://schemas.microsoft.com/office/drawing/2014/main" id="{70C85DF9-DAF1-589A-2014-A24B70A96678}"/>
              </a:ext>
            </a:extLst>
          </p:cNvPr>
          <p:cNvSpPr txBox="1"/>
          <p:nvPr/>
        </p:nvSpPr>
        <p:spPr>
          <a:xfrm>
            <a:off x="5236028" y="2053565"/>
            <a:ext cx="6603732" cy="3635547"/>
          </a:xfrm>
          <a:prstGeom prst="rect">
            <a:avLst/>
          </a:prstGeom>
          <a:noFill/>
        </p:spPr>
        <p:txBody>
          <a:bodyPr wrap="square">
            <a:spAutoFit/>
          </a:bodyPr>
          <a:lstStyle/>
          <a:p>
            <a:pPr marR="0" lvl="0">
              <a:lnSpc>
                <a:spcPct val="107000"/>
              </a:lnSpc>
              <a:spcBef>
                <a:spcPts val="0"/>
              </a:spcBef>
              <a:spcAft>
                <a:spcPts val="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Is the newcomer registered with a family doctor?</a:t>
            </a:r>
          </a:p>
          <a:p>
            <a:pPr marR="0" lvl="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Have you provided the newcomer(s) with relevant information on vaccinations?</a:t>
            </a:r>
          </a:p>
          <a:p>
            <a:pPr marR="0" lvl="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Do the newcomer(s) need counselling or any other mental health support? If so, have you made the appropriate referrals or provided them with the relevant information on how to access these services?</a:t>
            </a:r>
          </a:p>
          <a:p>
            <a:pPr marR="0" lvl="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Do the newcomers have any remaining medical needs that need to be addressed? If so, have you made a referral or provided them with the relevant information on how to access the necessary services?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Graphic 16" descr="Checkbox Checked with solid fill">
            <a:extLst>
              <a:ext uri="{FF2B5EF4-FFF2-40B4-BE49-F238E27FC236}">
                <a16:creationId xmlns:a16="http://schemas.microsoft.com/office/drawing/2014/main" id="{BBB126B1-23FC-9717-77CA-DC4054F532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82886" y="1882602"/>
            <a:ext cx="707572" cy="707572"/>
          </a:xfrm>
          <a:prstGeom prst="rect">
            <a:avLst/>
          </a:prstGeom>
        </p:spPr>
      </p:pic>
      <p:pic>
        <p:nvPicPr>
          <p:cNvPr id="18" name="Graphic 17" descr="Checkbox Checked with solid fill">
            <a:extLst>
              <a:ext uri="{FF2B5EF4-FFF2-40B4-BE49-F238E27FC236}">
                <a16:creationId xmlns:a16="http://schemas.microsoft.com/office/drawing/2014/main" id="{E8104DAD-BE26-6F4D-E587-0671F922EB3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82886" y="2590174"/>
            <a:ext cx="707572" cy="707572"/>
          </a:xfrm>
          <a:prstGeom prst="rect">
            <a:avLst/>
          </a:prstGeom>
        </p:spPr>
      </p:pic>
      <p:pic>
        <p:nvPicPr>
          <p:cNvPr id="19" name="Graphic 18" descr="Checkbox Checked with solid fill">
            <a:extLst>
              <a:ext uri="{FF2B5EF4-FFF2-40B4-BE49-F238E27FC236}">
                <a16:creationId xmlns:a16="http://schemas.microsoft.com/office/drawing/2014/main" id="{135A7264-09D2-F86F-99C5-D6B2343121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82886" y="3429000"/>
            <a:ext cx="707572" cy="707572"/>
          </a:xfrm>
          <a:prstGeom prst="rect">
            <a:avLst/>
          </a:prstGeom>
        </p:spPr>
      </p:pic>
      <p:pic>
        <p:nvPicPr>
          <p:cNvPr id="20" name="Graphic 19" descr="Checkbox Checked with solid fill">
            <a:extLst>
              <a:ext uri="{FF2B5EF4-FFF2-40B4-BE49-F238E27FC236}">
                <a16:creationId xmlns:a16="http://schemas.microsoft.com/office/drawing/2014/main" id="{E1ED48BB-DBE5-1FBC-5F2A-7522B4340D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04658" y="4579707"/>
            <a:ext cx="707572" cy="707572"/>
          </a:xfrm>
          <a:prstGeom prst="rect">
            <a:avLst/>
          </a:prstGeom>
        </p:spPr>
      </p:pic>
    </p:spTree>
    <p:extLst>
      <p:ext uri="{BB962C8B-B14F-4D97-AF65-F5344CB8AC3E}">
        <p14:creationId xmlns:p14="http://schemas.microsoft.com/office/powerpoint/2010/main" val="105014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C24A8-354E-315C-5FE5-71702026816E}"/>
              </a:ext>
            </a:extLst>
          </p:cNvPr>
          <p:cNvSpPr>
            <a:spLocks noGrp="1"/>
          </p:cNvSpPr>
          <p:nvPr>
            <p:ph type="title"/>
          </p:nvPr>
        </p:nvSpPr>
        <p:spPr>
          <a:xfrm>
            <a:off x="4815386" y="136525"/>
            <a:ext cx="6538413" cy="1934307"/>
          </a:xfrm>
        </p:spPr>
        <p:txBody>
          <a:bodyPr>
            <a:normAutofit/>
          </a:bodyPr>
          <a:lstStyle/>
          <a:p>
            <a:pPr marL="0" marR="0">
              <a:lnSpc>
                <a:spcPct val="107000"/>
              </a:lnSpc>
              <a:spcBef>
                <a:spcPts val="0"/>
              </a:spcBef>
              <a:spcAft>
                <a:spcPts val="0"/>
              </a:spcAft>
            </a:pPr>
            <a:r>
              <a:rPr lang="en-CA" sz="2400" b="1" kern="100" dirty="0">
                <a:effectLst/>
                <a:ea typeface="Calibri" panose="020F0502020204030204" pitchFamily="34" charset="0"/>
                <a:cs typeface="Times New Roman" panose="02020603050405020304" pitchFamily="18" charset="0"/>
              </a:rPr>
              <a:t>Health (continued)</a:t>
            </a:r>
            <a:endParaRPr lang="en-US" sz="2400" kern="100" dirty="0">
              <a:effectLs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17F523A-58C7-F79D-6FED-0AE8CDAA468E}"/>
              </a:ext>
            </a:extLst>
          </p:cNvPr>
          <p:cNvSpPr>
            <a:spLocks noGrp="1"/>
          </p:cNvSpPr>
          <p:nvPr>
            <p:ph idx="1"/>
          </p:nvPr>
        </p:nvSpPr>
        <p:spPr>
          <a:xfrm>
            <a:off x="5334008" y="1696661"/>
            <a:ext cx="6215741" cy="3937100"/>
          </a:xfrm>
        </p:spPr>
        <p:txBody>
          <a:bodyPr>
            <a:normAutofit/>
          </a:bodyPr>
          <a:lstStyle/>
          <a:p>
            <a:pPr marL="0" marR="0" lvl="0" indent="0">
              <a:lnSpc>
                <a:spcPct val="107000"/>
              </a:lnSpc>
              <a:spcBef>
                <a:spcPts val="0"/>
              </a:spcBef>
              <a:spcAft>
                <a:spcPts val="0"/>
              </a:spcAft>
              <a:buNone/>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Do the newcomers know how to contact emergency services in cases of emergency?</a:t>
            </a:r>
          </a:p>
          <a:p>
            <a:pPr marL="0" marR="0" lvl="0" indent="0">
              <a:lnSpc>
                <a:spcPct val="107000"/>
              </a:lnSpc>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Do the newcomers know how to navigate the medical system?</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Do the newcomers require any dental care?</a:t>
            </a:r>
          </a:p>
          <a:p>
            <a:pPr marL="0" marR="0" lvl="0" indent="0">
              <a:lnSpc>
                <a:spcPct val="107000"/>
              </a:lnSpc>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Do the newcomers understand that their benefits through the Interim Federal Health Program (IFHP) will end after month 12?</a:t>
            </a:r>
          </a:p>
          <a:p>
            <a:pPr marL="0" marR="0" lvl="0" indent="0">
              <a:lnSpc>
                <a:spcPct val="107000"/>
              </a:lnSpc>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Do the newcomers know what they are entitled to through their provincial health insurance?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D44B47C9-6306-3327-82FA-F5FD9EAA43F8}"/>
              </a:ext>
            </a:extLst>
          </p:cNvPr>
          <p:cNvSpPr>
            <a:spLocks noGrp="1"/>
          </p:cNvSpPr>
          <p:nvPr>
            <p:ph type="sldNum" sz="quarter" idx="12"/>
          </p:nvPr>
        </p:nvSpPr>
        <p:spPr/>
        <p:txBody>
          <a:bodyPr/>
          <a:lstStyle/>
          <a:p>
            <a:fld id="{50318FBC-E0C3-4FC8-BE76-D6BBFE6AD098}" type="slidenum">
              <a:rPr lang="en-CA" smtClean="0"/>
              <a:t>16</a:t>
            </a:fld>
            <a:endParaRPr lang="en-CA"/>
          </a:p>
        </p:txBody>
      </p:sp>
      <p:pic>
        <p:nvPicPr>
          <p:cNvPr id="6" name="Picture 5" descr="Stethoscope on white background">
            <a:extLst>
              <a:ext uri="{FF2B5EF4-FFF2-40B4-BE49-F238E27FC236}">
                <a16:creationId xmlns:a16="http://schemas.microsoft.com/office/drawing/2014/main" id="{96AECA0A-78A6-FF30-73CE-161D4CB7B8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71" y="0"/>
            <a:ext cx="4075154" cy="6112731"/>
          </a:xfrm>
          <a:prstGeom prst="rect">
            <a:avLst/>
          </a:prstGeom>
        </p:spPr>
      </p:pic>
      <p:pic>
        <p:nvPicPr>
          <p:cNvPr id="7" name="Graphic 6" descr="Checkbox Checked with solid fill">
            <a:extLst>
              <a:ext uri="{FF2B5EF4-FFF2-40B4-BE49-F238E27FC236}">
                <a16:creationId xmlns:a16="http://schemas.microsoft.com/office/drawing/2014/main" id="{694A363F-E576-38B8-9080-CD8CB4BDC7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91746" y="1599581"/>
            <a:ext cx="707572" cy="707572"/>
          </a:xfrm>
          <a:prstGeom prst="rect">
            <a:avLst/>
          </a:prstGeom>
        </p:spPr>
      </p:pic>
      <p:pic>
        <p:nvPicPr>
          <p:cNvPr id="8" name="Graphic 7" descr="Checkbox Checked with solid fill">
            <a:extLst>
              <a:ext uri="{FF2B5EF4-FFF2-40B4-BE49-F238E27FC236}">
                <a16:creationId xmlns:a16="http://schemas.microsoft.com/office/drawing/2014/main" id="{96607F2A-C7B5-C4B5-F6E0-43F72AB4AE4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91746" y="2503091"/>
            <a:ext cx="707572" cy="707572"/>
          </a:xfrm>
          <a:prstGeom prst="rect">
            <a:avLst/>
          </a:prstGeom>
        </p:spPr>
      </p:pic>
      <p:pic>
        <p:nvPicPr>
          <p:cNvPr id="9" name="Graphic 8" descr="Checkbox Checked with solid fill">
            <a:extLst>
              <a:ext uri="{FF2B5EF4-FFF2-40B4-BE49-F238E27FC236}">
                <a16:creationId xmlns:a16="http://schemas.microsoft.com/office/drawing/2014/main" id="{3681F41E-CD4D-6FA7-D254-BF6113C6AD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91746" y="3385461"/>
            <a:ext cx="707572" cy="707572"/>
          </a:xfrm>
          <a:prstGeom prst="rect">
            <a:avLst/>
          </a:prstGeom>
        </p:spPr>
      </p:pic>
      <p:pic>
        <p:nvPicPr>
          <p:cNvPr id="10" name="Graphic 9" descr="Checkbox Checked with solid fill">
            <a:extLst>
              <a:ext uri="{FF2B5EF4-FFF2-40B4-BE49-F238E27FC236}">
                <a16:creationId xmlns:a16="http://schemas.microsoft.com/office/drawing/2014/main" id="{108B76BF-4F4D-E8BB-167A-F669AC98D1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13518" y="4296686"/>
            <a:ext cx="707572" cy="707572"/>
          </a:xfrm>
          <a:prstGeom prst="rect">
            <a:avLst/>
          </a:prstGeom>
        </p:spPr>
      </p:pic>
    </p:spTree>
    <p:extLst>
      <p:ext uri="{BB962C8B-B14F-4D97-AF65-F5344CB8AC3E}">
        <p14:creationId xmlns:p14="http://schemas.microsoft.com/office/powerpoint/2010/main" val="1884480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C24A8-354E-315C-5FE5-71702026816E}"/>
              </a:ext>
            </a:extLst>
          </p:cNvPr>
          <p:cNvSpPr>
            <a:spLocks noGrp="1"/>
          </p:cNvSpPr>
          <p:nvPr>
            <p:ph type="title"/>
          </p:nvPr>
        </p:nvSpPr>
        <p:spPr>
          <a:xfrm>
            <a:off x="4779389" y="237262"/>
            <a:ext cx="6628839" cy="986977"/>
          </a:xfrm>
        </p:spPr>
        <p:txBody>
          <a:bodyPr>
            <a:normAutofit/>
          </a:bodyPr>
          <a:lstStyle/>
          <a:p>
            <a:pPr marL="0" marR="0">
              <a:lnSpc>
                <a:spcPct val="107000"/>
              </a:lnSpc>
              <a:spcBef>
                <a:spcPts val="0"/>
              </a:spcBef>
              <a:spcAft>
                <a:spcPts val="0"/>
              </a:spcAft>
            </a:pPr>
            <a:r>
              <a:rPr lang="en-CA" sz="2400" b="1" kern="100" dirty="0">
                <a:effectLst/>
                <a:ea typeface="Calibri" panose="020F0502020204030204" pitchFamily="34" charset="0"/>
                <a:cs typeface="Times New Roman" panose="02020603050405020304" pitchFamily="18" charset="0"/>
              </a:rPr>
              <a:t>Education</a:t>
            </a:r>
            <a:endParaRPr lang="en-US" sz="2400" kern="100" dirty="0">
              <a:effectLs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17F523A-58C7-F79D-6FED-0AE8CDAA468E}"/>
              </a:ext>
            </a:extLst>
          </p:cNvPr>
          <p:cNvSpPr>
            <a:spLocks noGrp="1"/>
          </p:cNvSpPr>
          <p:nvPr>
            <p:ph idx="1"/>
          </p:nvPr>
        </p:nvSpPr>
        <p:spPr>
          <a:xfrm>
            <a:off x="5334008" y="1110343"/>
            <a:ext cx="6694706" cy="4523418"/>
          </a:xfrm>
        </p:spPr>
        <p:txBody>
          <a:bodyPr>
            <a:noAutofit/>
          </a:bodyPr>
          <a:lstStyle/>
          <a:p>
            <a:pPr marL="0" marR="0" lvl="0" indent="0">
              <a:lnSpc>
                <a:spcPct val="107000"/>
              </a:lnSpc>
              <a:spcBef>
                <a:spcPts val="0"/>
              </a:spcBef>
              <a:spcAft>
                <a:spcPts val="0"/>
              </a:spcAft>
              <a:buNone/>
            </a:pPr>
            <a:r>
              <a:rPr lang="en-CA" sz="1600" kern="100" dirty="0">
                <a:effectLst/>
                <a:latin typeface="Calibri" panose="020F0502020204030204" pitchFamily="34" charset="0"/>
                <a:ea typeface="Calibri" panose="020F0502020204030204" pitchFamily="34" charset="0"/>
                <a:cs typeface="Times New Roman" panose="02020603050405020304" pitchFamily="18" charset="0"/>
              </a:rPr>
              <a:t>Are the newcomers interested in continuing with ESL classes? Do they know how to register for further classes?</a:t>
            </a:r>
          </a:p>
          <a:p>
            <a:pPr marL="0" marR="0" lvl="0" indent="0">
              <a:lnSpc>
                <a:spcPct val="107000"/>
              </a:lnSpc>
              <a:spcBef>
                <a:spcPts val="0"/>
              </a:spcBef>
              <a:spcAft>
                <a:spcPts val="0"/>
              </a:spcAft>
              <a:buNone/>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CA" sz="1600" kern="100" dirty="0">
                <a:effectLst/>
                <a:latin typeface="Calibri" panose="020F0502020204030204" pitchFamily="34" charset="0"/>
                <a:ea typeface="Calibri" panose="020F0502020204030204" pitchFamily="34" charset="0"/>
                <a:cs typeface="Times New Roman" panose="02020603050405020304" pitchFamily="18" charset="0"/>
              </a:rPr>
              <a:t>Are any children that are now old enough enrolled in school?</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CA" sz="1600" kern="100" dirty="0">
                <a:effectLst/>
                <a:latin typeface="Calibri" panose="020F0502020204030204" pitchFamily="34" charset="0"/>
                <a:ea typeface="Calibri" panose="020F0502020204030204" pitchFamily="34" charset="0"/>
                <a:cs typeface="Times New Roman" panose="02020603050405020304" pitchFamily="18" charset="0"/>
              </a:rPr>
              <a:t>If newcomers have moved or will move, have you assisted them to enroll their children in school?</a:t>
            </a:r>
          </a:p>
          <a:p>
            <a:pPr marL="0" marR="0" lvl="0" indent="0">
              <a:lnSpc>
                <a:spcPct val="107000"/>
              </a:lnSpc>
              <a:spcBef>
                <a:spcPts val="0"/>
              </a:spcBef>
              <a:spcAft>
                <a:spcPts val="0"/>
              </a:spcAft>
              <a:buNone/>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CA" sz="1600" kern="100" dirty="0">
                <a:effectLst/>
                <a:latin typeface="Calibri" panose="020F0502020204030204" pitchFamily="34" charset="0"/>
                <a:ea typeface="Calibri" panose="020F0502020204030204" pitchFamily="34" charset="0"/>
                <a:cs typeface="Times New Roman" panose="02020603050405020304" pitchFamily="18" charset="0"/>
              </a:rPr>
              <a:t>Do the newcomers wish to pursue further studies? If so, have you provided them with the relevant information on courses and institutions?</a:t>
            </a:r>
          </a:p>
          <a:p>
            <a:pPr marL="0" marR="0" lvl="0" indent="0">
              <a:lnSpc>
                <a:spcPct val="107000"/>
              </a:lnSpc>
              <a:spcBef>
                <a:spcPts val="0"/>
              </a:spcBef>
              <a:spcAft>
                <a:spcPts val="0"/>
              </a:spcAft>
              <a:buNone/>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CA" sz="1600" kern="100" dirty="0">
                <a:effectLst/>
                <a:latin typeface="Calibri" panose="020F0502020204030204" pitchFamily="34" charset="0"/>
                <a:ea typeface="Calibri" panose="020F0502020204030204" pitchFamily="34" charset="0"/>
                <a:cs typeface="Times New Roman" panose="02020603050405020304" pitchFamily="18" charset="0"/>
              </a:rPr>
              <a:t>Are the newcomers aware of the various vocational programs and academic courses they can access?</a:t>
            </a:r>
          </a:p>
          <a:p>
            <a:pPr marL="0" marR="0" lvl="0" indent="0">
              <a:lnSpc>
                <a:spcPct val="107000"/>
              </a:lnSpc>
              <a:spcBef>
                <a:spcPts val="0"/>
              </a:spcBef>
              <a:spcAft>
                <a:spcPts val="0"/>
              </a:spcAft>
              <a:buNone/>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CA" sz="1600" kern="100" dirty="0">
                <a:effectLst/>
                <a:latin typeface="Calibri" panose="020F0502020204030204" pitchFamily="34" charset="0"/>
                <a:ea typeface="Calibri" panose="020F0502020204030204" pitchFamily="34" charset="0"/>
                <a:cs typeface="Times New Roman" panose="02020603050405020304" pitchFamily="18" charset="0"/>
              </a:rPr>
              <a:t>Are there any specific educational needs that need to be addressed before the end of the sponsorship period?</a:t>
            </a:r>
          </a:p>
          <a:p>
            <a:pPr marL="0" marR="0" lvl="0" indent="0">
              <a:lnSpc>
                <a:spcPct val="107000"/>
              </a:lnSpc>
              <a:spcBef>
                <a:spcPts val="0"/>
              </a:spcBef>
              <a:spcAft>
                <a:spcPts val="0"/>
              </a:spcAft>
              <a:buNone/>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r>
              <a:rPr lang="en-CA" sz="1600" kern="100" dirty="0">
                <a:effectLst/>
                <a:latin typeface="Calibri" panose="020F0502020204030204" pitchFamily="34" charset="0"/>
                <a:ea typeface="Calibri" panose="020F0502020204030204" pitchFamily="34" charset="0"/>
                <a:cs typeface="Times New Roman" panose="02020603050405020304" pitchFamily="18" charset="0"/>
              </a:rPr>
              <a:t>Do the newcomers need your support to find volunteer opportunities in their field?</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D44B47C9-6306-3327-82FA-F5FD9EAA43F8}"/>
              </a:ext>
            </a:extLst>
          </p:cNvPr>
          <p:cNvSpPr>
            <a:spLocks noGrp="1"/>
          </p:cNvSpPr>
          <p:nvPr>
            <p:ph type="sldNum" sz="quarter" idx="12"/>
          </p:nvPr>
        </p:nvSpPr>
        <p:spPr/>
        <p:txBody>
          <a:bodyPr/>
          <a:lstStyle/>
          <a:p>
            <a:fld id="{50318FBC-E0C3-4FC8-BE76-D6BBFE6AD098}" type="slidenum">
              <a:rPr lang="en-CA" smtClean="0"/>
              <a:t>17</a:t>
            </a:fld>
            <a:endParaRPr lang="en-CA"/>
          </a:p>
        </p:txBody>
      </p:sp>
      <p:pic>
        <p:nvPicPr>
          <p:cNvPr id="7" name="Graphic 6" descr="Checkbox Checked with solid fill">
            <a:extLst>
              <a:ext uri="{FF2B5EF4-FFF2-40B4-BE49-F238E27FC236}">
                <a16:creationId xmlns:a16="http://schemas.microsoft.com/office/drawing/2014/main" id="{694A363F-E576-38B8-9080-CD8CB4BDC7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91746" y="1058658"/>
            <a:ext cx="707572" cy="707572"/>
          </a:xfrm>
          <a:prstGeom prst="rect">
            <a:avLst/>
          </a:prstGeom>
        </p:spPr>
      </p:pic>
      <p:pic>
        <p:nvPicPr>
          <p:cNvPr id="8" name="Graphic 7" descr="Checkbox Checked with solid fill">
            <a:extLst>
              <a:ext uri="{FF2B5EF4-FFF2-40B4-BE49-F238E27FC236}">
                <a16:creationId xmlns:a16="http://schemas.microsoft.com/office/drawing/2014/main" id="{96607F2A-C7B5-C4B5-F6E0-43F72AB4AE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97192" y="1788931"/>
            <a:ext cx="707572" cy="707572"/>
          </a:xfrm>
          <a:prstGeom prst="rect">
            <a:avLst/>
          </a:prstGeom>
        </p:spPr>
      </p:pic>
      <p:pic>
        <p:nvPicPr>
          <p:cNvPr id="12" name="Picture 11" descr="Stacked blocks printed with pronouns">
            <a:extLst>
              <a:ext uri="{FF2B5EF4-FFF2-40B4-BE49-F238E27FC236}">
                <a16:creationId xmlns:a16="http://schemas.microsoft.com/office/drawing/2014/main" id="{E8D8359B-4DC4-9B2D-7566-4FA913F622B7}"/>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24157" r="68329"/>
                    </a14:imgEffect>
                  </a14:imgLayer>
                </a14:imgProps>
              </a:ext>
              <a:ext uri="{28A0092B-C50C-407E-A947-70E740481C1C}">
                <a14:useLocalDpi xmlns:a14="http://schemas.microsoft.com/office/drawing/2010/main" val="0"/>
              </a:ext>
            </a:extLst>
          </a:blip>
          <a:srcRect l="18635" t="-14992" r="26150" b="-3780"/>
          <a:stretch/>
        </p:blipFill>
        <p:spPr>
          <a:xfrm>
            <a:off x="-810984" y="-1986257"/>
            <a:ext cx="5181599" cy="8525169"/>
          </a:xfrm>
          <a:prstGeom prst="rect">
            <a:avLst/>
          </a:prstGeom>
        </p:spPr>
      </p:pic>
      <p:pic>
        <p:nvPicPr>
          <p:cNvPr id="9" name="Picture 8" descr="School desk with books and pencils with chalkboard in background">
            <a:extLst>
              <a:ext uri="{FF2B5EF4-FFF2-40B4-BE49-F238E27FC236}">
                <a16:creationId xmlns:a16="http://schemas.microsoft.com/office/drawing/2014/main" id="{240913FF-F825-C35E-AB61-CA4280D0776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5977"/>
          <a:stretch/>
        </p:blipFill>
        <p:spPr>
          <a:xfrm>
            <a:off x="280864" y="741816"/>
            <a:ext cx="4089751" cy="5049384"/>
          </a:xfrm>
          <a:prstGeom prst="rect">
            <a:avLst/>
          </a:prstGeom>
        </p:spPr>
      </p:pic>
      <p:pic>
        <p:nvPicPr>
          <p:cNvPr id="10" name="Graphic 9" descr="Checkbox Checked with solid fill">
            <a:extLst>
              <a:ext uri="{FF2B5EF4-FFF2-40B4-BE49-F238E27FC236}">
                <a16:creationId xmlns:a16="http://schemas.microsoft.com/office/drawing/2014/main" id="{32474FD9-7902-E1E3-1A32-B7965B17E0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11347" y="2865306"/>
            <a:ext cx="707572" cy="707572"/>
          </a:xfrm>
          <a:prstGeom prst="rect">
            <a:avLst/>
          </a:prstGeom>
        </p:spPr>
      </p:pic>
      <p:pic>
        <p:nvPicPr>
          <p:cNvPr id="11" name="Graphic 10" descr="Checkbox Checked with solid fill">
            <a:extLst>
              <a:ext uri="{FF2B5EF4-FFF2-40B4-BE49-F238E27FC236}">
                <a16:creationId xmlns:a16="http://schemas.microsoft.com/office/drawing/2014/main" id="{56F34D1F-1F5A-28BD-6EAA-375B5535FD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16800" y="3607677"/>
            <a:ext cx="707572" cy="707572"/>
          </a:xfrm>
          <a:prstGeom prst="rect">
            <a:avLst/>
          </a:prstGeom>
        </p:spPr>
      </p:pic>
      <p:pic>
        <p:nvPicPr>
          <p:cNvPr id="13" name="Graphic 12" descr="Checkbox Checked with solid fill">
            <a:extLst>
              <a:ext uri="{FF2B5EF4-FFF2-40B4-BE49-F238E27FC236}">
                <a16:creationId xmlns:a16="http://schemas.microsoft.com/office/drawing/2014/main" id="{6151D9AE-85AD-B040-5EDE-9701E6E0D2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00469" y="4394274"/>
            <a:ext cx="707572" cy="707572"/>
          </a:xfrm>
          <a:prstGeom prst="rect">
            <a:avLst/>
          </a:prstGeom>
        </p:spPr>
      </p:pic>
      <p:pic>
        <p:nvPicPr>
          <p:cNvPr id="14" name="Graphic 13" descr="Checkbox Checked with solid fill">
            <a:extLst>
              <a:ext uri="{FF2B5EF4-FFF2-40B4-BE49-F238E27FC236}">
                <a16:creationId xmlns:a16="http://schemas.microsoft.com/office/drawing/2014/main" id="{46AAAF76-61B2-5277-9630-8FF60C6957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91746" y="5180871"/>
            <a:ext cx="707572" cy="707572"/>
          </a:xfrm>
          <a:prstGeom prst="rect">
            <a:avLst/>
          </a:prstGeom>
        </p:spPr>
      </p:pic>
    </p:spTree>
    <p:extLst>
      <p:ext uri="{BB962C8B-B14F-4D97-AF65-F5344CB8AC3E}">
        <p14:creationId xmlns:p14="http://schemas.microsoft.com/office/powerpoint/2010/main" val="2202397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C24A8-354E-315C-5FE5-71702026816E}"/>
              </a:ext>
            </a:extLst>
          </p:cNvPr>
          <p:cNvSpPr>
            <a:spLocks noGrp="1"/>
          </p:cNvSpPr>
          <p:nvPr>
            <p:ph type="title"/>
          </p:nvPr>
        </p:nvSpPr>
        <p:spPr>
          <a:xfrm>
            <a:off x="4826524" y="136525"/>
            <a:ext cx="6527276" cy="1934307"/>
          </a:xfrm>
        </p:spPr>
        <p:txBody>
          <a:bodyPr>
            <a:normAutofit/>
          </a:bodyPr>
          <a:lstStyle/>
          <a:p>
            <a:pPr marL="0" marR="0">
              <a:lnSpc>
                <a:spcPct val="107000"/>
              </a:lnSpc>
              <a:spcBef>
                <a:spcPts val="0"/>
              </a:spcBef>
              <a:spcAft>
                <a:spcPts val="0"/>
              </a:spcAft>
            </a:pPr>
            <a:r>
              <a:rPr lang="en-CA" sz="2400" b="1" kern="100" dirty="0">
                <a:effectLst/>
                <a:ea typeface="Calibri" panose="020F0502020204030204" pitchFamily="34" charset="0"/>
                <a:cs typeface="Times New Roman" panose="02020603050405020304" pitchFamily="18" charset="0"/>
              </a:rPr>
              <a:t>English Language Classes</a:t>
            </a:r>
            <a:endParaRPr lang="en-US" sz="2400" kern="100" dirty="0">
              <a:effectLs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17F523A-58C7-F79D-6FED-0AE8CDAA468E}"/>
              </a:ext>
            </a:extLst>
          </p:cNvPr>
          <p:cNvSpPr>
            <a:spLocks noGrp="1"/>
          </p:cNvSpPr>
          <p:nvPr>
            <p:ph idx="1"/>
          </p:nvPr>
        </p:nvSpPr>
        <p:spPr>
          <a:xfrm>
            <a:off x="5334008" y="1696661"/>
            <a:ext cx="6232681" cy="3937100"/>
          </a:xfrm>
        </p:spPr>
        <p:txBody>
          <a:bodyPr>
            <a:normAutofit/>
          </a:bodyPr>
          <a:lstStyle/>
          <a:p>
            <a:pPr marL="0" marR="0" lvl="0" indent="0">
              <a:lnSpc>
                <a:spcPct val="107000"/>
              </a:lnSpc>
              <a:spcBef>
                <a:spcPts val="0"/>
              </a:spcBef>
              <a:spcAft>
                <a:spcPts val="0"/>
              </a:spcAft>
              <a:buNone/>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Do the newcomers wish to continue with ESL classes?</a:t>
            </a:r>
          </a:p>
          <a:p>
            <a:pPr marL="0" marR="0" lvl="0" indent="0">
              <a:lnSpc>
                <a:spcPct val="107000"/>
              </a:lnSpc>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Do the newcomers know how to access ESL classes if they need them later?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D44B47C9-6306-3327-82FA-F5FD9EAA43F8}"/>
              </a:ext>
            </a:extLst>
          </p:cNvPr>
          <p:cNvSpPr>
            <a:spLocks noGrp="1"/>
          </p:cNvSpPr>
          <p:nvPr>
            <p:ph type="sldNum" sz="quarter" idx="12"/>
          </p:nvPr>
        </p:nvSpPr>
        <p:spPr/>
        <p:txBody>
          <a:bodyPr/>
          <a:lstStyle/>
          <a:p>
            <a:fld id="{50318FBC-E0C3-4FC8-BE76-D6BBFE6AD098}" type="slidenum">
              <a:rPr lang="en-CA" smtClean="0"/>
              <a:t>18</a:t>
            </a:fld>
            <a:endParaRPr lang="en-CA"/>
          </a:p>
        </p:txBody>
      </p:sp>
      <p:pic>
        <p:nvPicPr>
          <p:cNvPr id="7" name="Graphic 6" descr="Checkbox Checked with solid fill">
            <a:extLst>
              <a:ext uri="{FF2B5EF4-FFF2-40B4-BE49-F238E27FC236}">
                <a16:creationId xmlns:a16="http://schemas.microsoft.com/office/drawing/2014/main" id="{694A363F-E576-38B8-9080-CD8CB4BDC7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91746" y="1599581"/>
            <a:ext cx="707572" cy="707572"/>
          </a:xfrm>
          <a:prstGeom prst="rect">
            <a:avLst/>
          </a:prstGeom>
        </p:spPr>
      </p:pic>
      <p:pic>
        <p:nvPicPr>
          <p:cNvPr id="8" name="Graphic 7" descr="Checkbox Checked with solid fill">
            <a:extLst>
              <a:ext uri="{FF2B5EF4-FFF2-40B4-BE49-F238E27FC236}">
                <a16:creationId xmlns:a16="http://schemas.microsoft.com/office/drawing/2014/main" id="{96607F2A-C7B5-C4B5-F6E0-43F72AB4AE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91746" y="2307152"/>
            <a:ext cx="707572" cy="707572"/>
          </a:xfrm>
          <a:prstGeom prst="rect">
            <a:avLst/>
          </a:prstGeom>
        </p:spPr>
      </p:pic>
      <p:pic>
        <p:nvPicPr>
          <p:cNvPr id="6" name="Picture 5">
            <a:extLst>
              <a:ext uri="{FF2B5EF4-FFF2-40B4-BE49-F238E27FC236}">
                <a16:creationId xmlns:a16="http://schemas.microsoft.com/office/drawing/2014/main" id="{1DBBBB25-141E-A661-F15B-08DD6D32CF7A}"/>
              </a:ext>
            </a:extLst>
          </p:cNvPr>
          <p:cNvPicPr>
            <a:picLocks noChangeAspect="1"/>
          </p:cNvPicPr>
          <p:nvPr/>
        </p:nvPicPr>
        <p:blipFill>
          <a:blip r:embed="rId5"/>
          <a:stretch>
            <a:fillRect/>
          </a:stretch>
        </p:blipFill>
        <p:spPr>
          <a:xfrm>
            <a:off x="846227" y="1228726"/>
            <a:ext cx="3430498" cy="4181646"/>
          </a:xfrm>
          <a:prstGeom prst="rect">
            <a:avLst/>
          </a:prstGeom>
        </p:spPr>
      </p:pic>
    </p:spTree>
    <p:extLst>
      <p:ext uri="{BB962C8B-B14F-4D97-AF65-F5344CB8AC3E}">
        <p14:creationId xmlns:p14="http://schemas.microsoft.com/office/powerpoint/2010/main" val="1159472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C24A8-354E-315C-5FE5-71702026816E}"/>
              </a:ext>
            </a:extLst>
          </p:cNvPr>
          <p:cNvSpPr>
            <a:spLocks noGrp="1"/>
          </p:cNvSpPr>
          <p:nvPr>
            <p:ph type="title"/>
          </p:nvPr>
        </p:nvSpPr>
        <p:spPr>
          <a:xfrm>
            <a:off x="4804532" y="290946"/>
            <a:ext cx="6638266" cy="916205"/>
          </a:xfrm>
        </p:spPr>
        <p:txBody>
          <a:bodyPr>
            <a:normAutofit/>
          </a:bodyPr>
          <a:lstStyle/>
          <a:p>
            <a:pPr marL="0" marR="0">
              <a:lnSpc>
                <a:spcPct val="107000"/>
              </a:lnSpc>
              <a:spcBef>
                <a:spcPts val="0"/>
              </a:spcBef>
              <a:spcAft>
                <a:spcPts val="0"/>
              </a:spcAft>
            </a:pPr>
            <a:r>
              <a:rPr lang="en-CA" sz="2400" b="1" kern="100" dirty="0">
                <a:effectLst/>
                <a:ea typeface="Calibri" panose="020F0502020204030204" pitchFamily="34" charset="0"/>
                <a:cs typeface="Times New Roman" panose="02020603050405020304" pitchFamily="18" charset="0"/>
              </a:rPr>
              <a:t>Social Services</a:t>
            </a:r>
            <a:endParaRPr lang="en-US" sz="2400" kern="100" dirty="0">
              <a:effectLs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17F523A-58C7-F79D-6FED-0AE8CDAA468E}"/>
              </a:ext>
            </a:extLst>
          </p:cNvPr>
          <p:cNvSpPr>
            <a:spLocks noGrp="1"/>
          </p:cNvSpPr>
          <p:nvPr>
            <p:ph idx="1"/>
          </p:nvPr>
        </p:nvSpPr>
        <p:spPr>
          <a:xfrm>
            <a:off x="5334008" y="1110343"/>
            <a:ext cx="6074221" cy="4523418"/>
          </a:xfrm>
        </p:spPr>
        <p:txBody>
          <a:bodyPr>
            <a:noAutofit/>
          </a:bodyPr>
          <a:lstStyle/>
          <a:p>
            <a:pPr marL="0" marR="0" lvl="0" indent="0">
              <a:lnSpc>
                <a:spcPct val="107000"/>
              </a:lnSpc>
              <a:spcBef>
                <a:spcPts val="0"/>
              </a:spcBef>
              <a:spcAft>
                <a:spcPts val="0"/>
              </a:spcAft>
              <a:buNone/>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Have you assisted the newcomers to apply for provincial social assistance (if necessary)?</a:t>
            </a:r>
          </a:p>
          <a:p>
            <a:pPr marL="0" marR="0" lvl="0" indent="0">
              <a:lnSpc>
                <a:spcPct val="107000"/>
              </a:lnSpc>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Does the newcomer understand the details of provincial social assistance, such as, what is necessary to apply, how much money will be provided, terms and conditions, reporting requirements, etc.?</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D44B47C9-6306-3327-82FA-F5FD9EAA43F8}"/>
              </a:ext>
            </a:extLst>
          </p:cNvPr>
          <p:cNvSpPr>
            <a:spLocks noGrp="1"/>
          </p:cNvSpPr>
          <p:nvPr>
            <p:ph type="sldNum" sz="quarter" idx="12"/>
          </p:nvPr>
        </p:nvSpPr>
        <p:spPr/>
        <p:txBody>
          <a:bodyPr/>
          <a:lstStyle/>
          <a:p>
            <a:fld id="{50318FBC-E0C3-4FC8-BE76-D6BBFE6AD098}" type="slidenum">
              <a:rPr lang="en-CA" smtClean="0"/>
              <a:t>19</a:t>
            </a:fld>
            <a:endParaRPr lang="en-CA"/>
          </a:p>
        </p:txBody>
      </p:sp>
      <p:pic>
        <p:nvPicPr>
          <p:cNvPr id="7" name="Graphic 6" descr="Checkbox Checked with solid fill">
            <a:extLst>
              <a:ext uri="{FF2B5EF4-FFF2-40B4-BE49-F238E27FC236}">
                <a16:creationId xmlns:a16="http://schemas.microsoft.com/office/drawing/2014/main" id="{694A363F-E576-38B8-9080-CD8CB4BDC7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91746" y="1004228"/>
            <a:ext cx="707572" cy="707572"/>
          </a:xfrm>
          <a:prstGeom prst="rect">
            <a:avLst/>
          </a:prstGeom>
        </p:spPr>
      </p:pic>
      <p:pic>
        <p:nvPicPr>
          <p:cNvPr id="8" name="Graphic 7" descr="Checkbox Checked with solid fill">
            <a:extLst>
              <a:ext uri="{FF2B5EF4-FFF2-40B4-BE49-F238E27FC236}">
                <a16:creationId xmlns:a16="http://schemas.microsoft.com/office/drawing/2014/main" id="{96607F2A-C7B5-C4B5-F6E0-43F72AB4AE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00469" y="1848032"/>
            <a:ext cx="707572" cy="707572"/>
          </a:xfrm>
          <a:prstGeom prst="rect">
            <a:avLst/>
          </a:prstGeom>
        </p:spPr>
      </p:pic>
      <p:pic>
        <p:nvPicPr>
          <p:cNvPr id="14" name="Picture 13" descr="Sea of hands in the middle">
            <a:extLst>
              <a:ext uri="{FF2B5EF4-FFF2-40B4-BE49-F238E27FC236}">
                <a16:creationId xmlns:a16="http://schemas.microsoft.com/office/drawing/2014/main" id="{C9EAE9B5-E39E-38FA-2B5A-5F0EABDFDEE3}"/>
              </a:ext>
            </a:extLst>
          </p:cNvPr>
          <p:cNvPicPr>
            <a:picLocks noChangeAspect="1"/>
          </p:cNvPicPr>
          <p:nvPr/>
        </p:nvPicPr>
        <p:blipFill rotWithShape="1">
          <a:blip r:embed="rId5">
            <a:extLst>
              <a:ext uri="{28A0092B-C50C-407E-A947-70E740481C1C}">
                <a14:useLocalDpi xmlns:a14="http://schemas.microsoft.com/office/drawing/2010/main" val="0"/>
              </a:ext>
            </a:extLst>
          </a:blip>
          <a:srcRect l="19055" t="-1991" r="33708" b="1991"/>
          <a:stretch/>
        </p:blipFill>
        <p:spPr>
          <a:xfrm>
            <a:off x="274946" y="441612"/>
            <a:ext cx="4114800" cy="5578193"/>
          </a:xfrm>
          <a:prstGeom prst="rect">
            <a:avLst/>
          </a:prstGeom>
        </p:spPr>
      </p:pic>
    </p:spTree>
    <p:extLst>
      <p:ext uri="{BB962C8B-B14F-4D97-AF65-F5344CB8AC3E}">
        <p14:creationId xmlns:p14="http://schemas.microsoft.com/office/powerpoint/2010/main" val="2478121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C24A8-354E-315C-5FE5-71702026816E}"/>
              </a:ext>
            </a:extLst>
          </p:cNvPr>
          <p:cNvSpPr>
            <a:spLocks noGrp="1"/>
          </p:cNvSpPr>
          <p:nvPr>
            <p:ph type="title"/>
          </p:nvPr>
        </p:nvSpPr>
        <p:spPr>
          <a:xfrm>
            <a:off x="292963" y="1753270"/>
            <a:ext cx="3480529" cy="2452687"/>
          </a:xfrm>
        </p:spPr>
        <p:txBody>
          <a:bodyPr anchor="ctr">
            <a:normAutofit/>
          </a:bodyPr>
          <a:lstStyle/>
          <a:p>
            <a:r>
              <a:rPr lang="en-CA" sz="3200" b="1" kern="100" dirty="0">
                <a:effectLst/>
                <a:ea typeface="Calibri" panose="020F0502020204030204" pitchFamily="34" charset="0"/>
                <a:cs typeface="Times New Roman" panose="02020603050405020304" pitchFamily="18" charset="0"/>
              </a:rPr>
              <a:t>Topics Covered: </a:t>
            </a:r>
            <a:endParaRPr lang="en-US" sz="3200" b="1" dirty="0"/>
          </a:p>
        </p:txBody>
      </p:sp>
      <p:pic>
        <p:nvPicPr>
          <p:cNvPr id="8" name="Picture 7" descr="Side view of a white calendar">
            <a:extLst>
              <a:ext uri="{FF2B5EF4-FFF2-40B4-BE49-F238E27FC236}">
                <a16:creationId xmlns:a16="http://schemas.microsoft.com/office/drawing/2014/main" id="{24BCD82F-CE75-8569-F3ED-63F40CD3EFB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929" b="31476"/>
          <a:stretch/>
        </p:blipFill>
        <p:spPr>
          <a:xfrm>
            <a:off x="0" y="-1222614"/>
            <a:ext cx="12191980" cy="342899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B17F523A-58C7-F79D-6FED-0AE8CDAA468E}"/>
              </a:ext>
            </a:extLst>
          </p:cNvPr>
          <p:cNvSpPr>
            <a:spLocks noGrp="1"/>
          </p:cNvSpPr>
          <p:nvPr>
            <p:ph idx="1"/>
          </p:nvPr>
        </p:nvSpPr>
        <p:spPr>
          <a:xfrm>
            <a:off x="2986596" y="2417420"/>
            <a:ext cx="9191328" cy="3246580"/>
          </a:xfrm>
        </p:spPr>
        <p:txBody>
          <a:bodyPr anchor="ctr">
            <a:normAutofit/>
          </a:bodyPr>
          <a:lstStyle/>
          <a:p>
            <a:pPr marL="342900" marR="0" lvl="0" indent="-342900">
              <a:spcBef>
                <a:spcPts val="0"/>
              </a:spcBef>
              <a:spcAft>
                <a:spcPts val="0"/>
              </a:spcAft>
              <a:buFont typeface="Symbol" panose="05050102010706020507" pitchFamily="18" charset="2"/>
              <a:buChar char=""/>
            </a:pPr>
            <a:r>
              <a:rPr lang="en-CA" sz="2400" kern="100" dirty="0">
                <a:ea typeface="Calibri" panose="020F0502020204030204" pitchFamily="34" charset="0"/>
                <a:cs typeface="Times New Roman" panose="02020603050405020304" pitchFamily="18" charset="0"/>
              </a:rPr>
              <a:t>W</a:t>
            </a:r>
            <a:r>
              <a:rPr lang="en-CA" sz="2400" kern="100" dirty="0">
                <a:effectLst/>
                <a:ea typeface="Calibri" panose="020F0502020204030204" pitchFamily="34" charset="0"/>
                <a:cs typeface="Times New Roman" panose="02020603050405020304" pitchFamily="18" charset="0"/>
              </a:rPr>
              <a:t>hen should sponsors start preparing for Month 13.</a:t>
            </a:r>
          </a:p>
          <a:p>
            <a:pPr marL="342900" marR="0" lvl="0" indent="-342900">
              <a:spcBef>
                <a:spcPts val="0"/>
              </a:spcBef>
              <a:spcAft>
                <a:spcPts val="0"/>
              </a:spcAft>
              <a:buFont typeface="Symbol" panose="05050102010706020507" pitchFamily="18" charset="2"/>
              <a:buChar char=""/>
            </a:pPr>
            <a:endParaRPr lang="en-US" sz="2400" kern="1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sz="2400" kern="100" dirty="0">
                <a:effectLst/>
                <a:ea typeface="Calibri" panose="020F0502020204030204" pitchFamily="34" charset="0"/>
                <a:cs typeface="Times New Roman" panose="02020603050405020304" pitchFamily="18" charset="0"/>
              </a:rPr>
              <a:t>What to consider when preparing newcomers for Month 13.</a:t>
            </a:r>
          </a:p>
          <a:p>
            <a:pPr marL="342900" marR="0" lvl="0" indent="-342900">
              <a:spcBef>
                <a:spcPts val="0"/>
              </a:spcBef>
              <a:spcAft>
                <a:spcPts val="0"/>
              </a:spcAft>
              <a:buFont typeface="Symbol" panose="05050102010706020507" pitchFamily="18" charset="2"/>
              <a:buChar char=""/>
            </a:pPr>
            <a:endParaRPr lang="en-US" sz="2400" kern="1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sz="2400" kern="100" dirty="0">
                <a:effectLst/>
                <a:ea typeface="Calibri" panose="020F0502020204030204" pitchFamily="34" charset="0"/>
                <a:cs typeface="Times New Roman" panose="02020603050405020304" pitchFamily="18" charset="0"/>
              </a:rPr>
              <a:t>Services available for newcomers in Month 13. </a:t>
            </a:r>
          </a:p>
          <a:p>
            <a:pPr marL="342900" marR="0" lvl="0" indent="-342900">
              <a:spcBef>
                <a:spcPts val="0"/>
              </a:spcBef>
              <a:spcAft>
                <a:spcPts val="0"/>
              </a:spcAft>
              <a:buFont typeface="Symbol" panose="05050102010706020507" pitchFamily="18" charset="2"/>
              <a:buChar char=""/>
            </a:pPr>
            <a:endParaRPr lang="en-US" sz="2400" kern="100" dirty="0">
              <a:effectLst/>
              <a:ea typeface="Calibri" panose="020F0502020204030204" pitchFamily="34" charset="0"/>
              <a:cs typeface="Times New Roman" panose="02020603050405020304" pitchFamily="18" charset="0"/>
            </a:endParaRPr>
          </a:p>
          <a:p>
            <a:pPr marL="342900" marR="0" lvl="0" indent="-342900">
              <a:spcBef>
                <a:spcPts val="0"/>
              </a:spcBef>
              <a:spcAft>
                <a:spcPts val="800"/>
              </a:spcAft>
              <a:buFont typeface="Symbol" panose="05050102010706020507" pitchFamily="18" charset="2"/>
              <a:buChar char=""/>
            </a:pPr>
            <a:r>
              <a:rPr lang="en-CA" sz="2400" kern="100" dirty="0">
                <a:effectLst/>
                <a:ea typeface="Calibri" panose="020F0502020204030204" pitchFamily="34" charset="0"/>
                <a:cs typeface="Times New Roman" panose="02020603050405020304" pitchFamily="18" charset="0"/>
              </a:rPr>
              <a:t>Evaluating the sponsorship and the post-sponsorship relationship.</a:t>
            </a:r>
            <a:endParaRPr lang="en-US" sz="2400" kern="100" dirty="0">
              <a:effectLst/>
              <a:ea typeface="Calibri" panose="020F0502020204030204" pitchFamily="34" charset="0"/>
              <a:cs typeface="Times New Roman" panose="02020603050405020304" pitchFamily="18" charset="0"/>
            </a:endParaRPr>
          </a:p>
          <a:p>
            <a:pPr marL="0" indent="0">
              <a:buNone/>
            </a:pPr>
            <a:endParaRPr lang="en-US" sz="1800" dirty="0"/>
          </a:p>
        </p:txBody>
      </p:sp>
      <p:sp>
        <p:nvSpPr>
          <p:cNvPr id="5" name="Slide Number Placeholder 4">
            <a:extLst>
              <a:ext uri="{FF2B5EF4-FFF2-40B4-BE49-F238E27FC236}">
                <a16:creationId xmlns:a16="http://schemas.microsoft.com/office/drawing/2014/main" id="{D44B47C9-6306-3327-82FA-F5FD9EAA43F8}"/>
              </a:ext>
            </a:extLst>
          </p:cNvPr>
          <p:cNvSpPr>
            <a:spLocks noGrp="1"/>
          </p:cNvSpPr>
          <p:nvPr>
            <p:ph type="sldNum" sz="quarter" idx="12"/>
          </p:nvPr>
        </p:nvSpPr>
        <p:spPr>
          <a:xfrm>
            <a:off x="8864600" y="6356350"/>
            <a:ext cx="2743200" cy="365125"/>
          </a:xfrm>
        </p:spPr>
        <p:txBody>
          <a:bodyPr>
            <a:normAutofit/>
          </a:bodyPr>
          <a:lstStyle/>
          <a:p>
            <a:pPr algn="r">
              <a:spcAft>
                <a:spcPts val="600"/>
              </a:spcAft>
            </a:pPr>
            <a:fld id="{50318FBC-E0C3-4FC8-BE76-D6BBFE6AD098}" type="slidenum">
              <a:rPr lang="en-CA">
                <a:solidFill>
                  <a:schemeClr val="tx1">
                    <a:lumMod val="75000"/>
                    <a:lumOff val="25000"/>
                  </a:schemeClr>
                </a:solidFill>
              </a:rPr>
              <a:pPr algn="r">
                <a:spcAft>
                  <a:spcPts val="600"/>
                </a:spcAft>
              </a:pPr>
              <a:t>2</a:t>
            </a:fld>
            <a:endParaRPr lang="en-CA">
              <a:solidFill>
                <a:schemeClr val="tx1">
                  <a:lumMod val="75000"/>
                  <a:lumOff val="25000"/>
                </a:schemeClr>
              </a:solidFill>
            </a:endParaRPr>
          </a:p>
        </p:txBody>
      </p:sp>
    </p:spTree>
    <p:extLst>
      <p:ext uri="{BB962C8B-B14F-4D97-AF65-F5344CB8AC3E}">
        <p14:creationId xmlns:p14="http://schemas.microsoft.com/office/powerpoint/2010/main" val="3310229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C24A8-354E-315C-5FE5-71702026816E}"/>
              </a:ext>
            </a:extLst>
          </p:cNvPr>
          <p:cNvSpPr>
            <a:spLocks noGrp="1"/>
          </p:cNvSpPr>
          <p:nvPr>
            <p:ph type="title"/>
          </p:nvPr>
        </p:nvSpPr>
        <p:spPr>
          <a:xfrm>
            <a:off x="4760536" y="347311"/>
            <a:ext cx="6647693" cy="914408"/>
          </a:xfrm>
        </p:spPr>
        <p:txBody>
          <a:bodyPr>
            <a:normAutofit/>
          </a:bodyPr>
          <a:lstStyle/>
          <a:p>
            <a:pPr marL="0" marR="0">
              <a:lnSpc>
                <a:spcPct val="107000"/>
              </a:lnSpc>
              <a:spcBef>
                <a:spcPts val="0"/>
              </a:spcBef>
              <a:spcAft>
                <a:spcPts val="0"/>
              </a:spcAft>
            </a:pPr>
            <a:r>
              <a:rPr lang="en-CA" sz="2400" b="1" kern="100" dirty="0">
                <a:effectLst/>
                <a:ea typeface="Calibri" panose="020F0502020204030204" pitchFamily="34" charset="0"/>
                <a:cs typeface="Times New Roman" panose="02020603050405020304" pitchFamily="18" charset="0"/>
              </a:rPr>
              <a:t>Transportation</a:t>
            </a:r>
            <a:endParaRPr lang="en-US" sz="2400" kern="100" dirty="0">
              <a:effectLs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17F523A-58C7-F79D-6FED-0AE8CDAA468E}"/>
              </a:ext>
            </a:extLst>
          </p:cNvPr>
          <p:cNvSpPr>
            <a:spLocks noGrp="1"/>
          </p:cNvSpPr>
          <p:nvPr>
            <p:ph idx="1"/>
          </p:nvPr>
        </p:nvSpPr>
        <p:spPr>
          <a:xfrm>
            <a:off x="5334008" y="1110343"/>
            <a:ext cx="6074221" cy="4523418"/>
          </a:xfrm>
        </p:spPr>
        <p:txBody>
          <a:bodyPr>
            <a:noAutofit/>
          </a:bodyPr>
          <a:lstStyle/>
          <a:p>
            <a:pPr marL="0" marR="0" lvl="0" indent="0">
              <a:lnSpc>
                <a:spcPct val="107000"/>
              </a:lnSpc>
              <a:spcBef>
                <a:spcPts val="0"/>
              </a:spcBef>
              <a:spcAft>
                <a:spcPts val="0"/>
              </a:spcAft>
              <a:buNone/>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Do the newcomers know how to travel within the city?</a:t>
            </a:r>
          </a:p>
          <a:p>
            <a:pPr marL="0" marR="0" lvl="0" indent="0">
              <a:lnSpc>
                <a:spcPct val="107000"/>
              </a:lnSpc>
              <a:spcBef>
                <a:spcPts val="0"/>
              </a:spcBef>
              <a:spcAft>
                <a:spcPts val="0"/>
              </a:spcAft>
              <a:buNone/>
            </a:pPr>
            <a:endParaRPr lang="en-CA" sz="1800" kern="1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Are they comfortable taking public transportation? </a:t>
            </a:r>
          </a:p>
          <a:p>
            <a:pPr marL="0" marR="0" lvl="0" indent="0">
              <a:lnSpc>
                <a:spcPct val="107000"/>
              </a:lnSpc>
              <a:spcBef>
                <a:spcPts val="0"/>
              </a:spcBef>
              <a:spcAft>
                <a:spcPts val="0"/>
              </a:spcAft>
              <a:buNone/>
            </a:pPr>
            <a:endParaRPr lang="en-CA" sz="1800" kern="1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Do you need to provide further explanations or accompany them?</a:t>
            </a:r>
          </a:p>
          <a:p>
            <a:pPr marL="0" marR="0" lvl="0" indent="0">
              <a:lnSpc>
                <a:spcPct val="107000"/>
              </a:lnSpc>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If the newcomers move, do they need support in learning new transportation routes?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D44B47C9-6306-3327-82FA-F5FD9EAA43F8}"/>
              </a:ext>
            </a:extLst>
          </p:cNvPr>
          <p:cNvSpPr>
            <a:spLocks noGrp="1"/>
          </p:cNvSpPr>
          <p:nvPr>
            <p:ph type="sldNum" sz="quarter" idx="12"/>
          </p:nvPr>
        </p:nvSpPr>
        <p:spPr/>
        <p:txBody>
          <a:bodyPr/>
          <a:lstStyle/>
          <a:p>
            <a:fld id="{50318FBC-E0C3-4FC8-BE76-D6BBFE6AD098}" type="slidenum">
              <a:rPr lang="en-CA" smtClean="0"/>
              <a:t>20</a:t>
            </a:fld>
            <a:endParaRPr lang="en-CA"/>
          </a:p>
        </p:txBody>
      </p:sp>
      <p:pic>
        <p:nvPicPr>
          <p:cNvPr id="7" name="Graphic 6" descr="Checkbox Checked with solid fill">
            <a:extLst>
              <a:ext uri="{FF2B5EF4-FFF2-40B4-BE49-F238E27FC236}">
                <a16:creationId xmlns:a16="http://schemas.microsoft.com/office/drawing/2014/main" id="{694A363F-E576-38B8-9080-CD8CB4BDC7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86307" y="2233003"/>
            <a:ext cx="707572" cy="707572"/>
          </a:xfrm>
          <a:prstGeom prst="rect">
            <a:avLst/>
          </a:prstGeom>
        </p:spPr>
      </p:pic>
      <p:pic>
        <p:nvPicPr>
          <p:cNvPr id="6" name="Graphic 5" descr="Checkbox Checked with solid fill">
            <a:extLst>
              <a:ext uri="{FF2B5EF4-FFF2-40B4-BE49-F238E27FC236}">
                <a16:creationId xmlns:a16="http://schemas.microsoft.com/office/drawing/2014/main" id="{32FC6282-B00E-77E3-5641-E6B23ECD6B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91746" y="1635600"/>
            <a:ext cx="707572" cy="707572"/>
          </a:xfrm>
          <a:prstGeom prst="rect">
            <a:avLst/>
          </a:prstGeom>
        </p:spPr>
      </p:pic>
      <p:pic>
        <p:nvPicPr>
          <p:cNvPr id="8" name="Graphic 7" descr="Checkbox Checked with solid fill">
            <a:extLst>
              <a:ext uri="{FF2B5EF4-FFF2-40B4-BE49-F238E27FC236}">
                <a16:creationId xmlns:a16="http://schemas.microsoft.com/office/drawing/2014/main" id="{2C00A03E-9165-320A-57E5-3AEABA1C61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89030" y="1025082"/>
            <a:ext cx="707572" cy="707572"/>
          </a:xfrm>
          <a:prstGeom prst="rect">
            <a:avLst/>
          </a:prstGeom>
        </p:spPr>
      </p:pic>
      <p:pic>
        <p:nvPicPr>
          <p:cNvPr id="10" name="Graphic 9" descr="Checkbox Checked with solid fill">
            <a:extLst>
              <a:ext uri="{FF2B5EF4-FFF2-40B4-BE49-F238E27FC236}">
                <a16:creationId xmlns:a16="http://schemas.microsoft.com/office/drawing/2014/main" id="{EE0B18B0-E25C-1C0A-4A57-E65351ACEC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86314" y="3090935"/>
            <a:ext cx="707572" cy="707572"/>
          </a:xfrm>
          <a:prstGeom prst="rect">
            <a:avLst/>
          </a:prstGeom>
        </p:spPr>
      </p:pic>
      <p:pic>
        <p:nvPicPr>
          <p:cNvPr id="12" name="Picture 11" descr="Interior of empty bus">
            <a:extLst>
              <a:ext uri="{FF2B5EF4-FFF2-40B4-BE49-F238E27FC236}">
                <a16:creationId xmlns:a16="http://schemas.microsoft.com/office/drawing/2014/main" id="{4EBAB0F5-AFA3-2E7F-7EA3-CFC6EE03DFC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638" r="22453"/>
          <a:stretch/>
        </p:blipFill>
        <p:spPr>
          <a:xfrm>
            <a:off x="248406" y="504644"/>
            <a:ext cx="4187527" cy="5490411"/>
          </a:xfrm>
          <a:prstGeom prst="rect">
            <a:avLst/>
          </a:prstGeom>
        </p:spPr>
      </p:pic>
    </p:spTree>
    <p:extLst>
      <p:ext uri="{BB962C8B-B14F-4D97-AF65-F5344CB8AC3E}">
        <p14:creationId xmlns:p14="http://schemas.microsoft.com/office/powerpoint/2010/main" val="3910349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C24A8-354E-315C-5FE5-71702026816E}"/>
              </a:ext>
            </a:extLst>
          </p:cNvPr>
          <p:cNvSpPr>
            <a:spLocks noGrp="1"/>
          </p:cNvSpPr>
          <p:nvPr>
            <p:ph type="title"/>
          </p:nvPr>
        </p:nvSpPr>
        <p:spPr>
          <a:xfrm>
            <a:off x="4689030" y="326888"/>
            <a:ext cx="6945086" cy="897351"/>
          </a:xfrm>
        </p:spPr>
        <p:txBody>
          <a:bodyPr>
            <a:normAutofit/>
          </a:bodyPr>
          <a:lstStyle/>
          <a:p>
            <a:pPr marL="0" marR="0">
              <a:lnSpc>
                <a:spcPct val="107000"/>
              </a:lnSpc>
              <a:spcBef>
                <a:spcPts val="0"/>
              </a:spcBef>
              <a:spcAft>
                <a:spcPts val="0"/>
              </a:spcAft>
            </a:pPr>
            <a:r>
              <a:rPr lang="en-CA" sz="2400" b="1" kern="100" dirty="0">
                <a:effectLst/>
                <a:ea typeface="Calibri" panose="020F0502020204030204" pitchFamily="34" charset="0"/>
                <a:cs typeface="Times New Roman" panose="02020603050405020304" pitchFamily="18" charset="0"/>
              </a:rPr>
              <a:t>Interpretation</a:t>
            </a:r>
            <a:endParaRPr lang="en-US" sz="1800" kern="100" dirty="0">
              <a:effectLs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17F523A-58C7-F79D-6FED-0AE8CDAA468E}"/>
              </a:ext>
            </a:extLst>
          </p:cNvPr>
          <p:cNvSpPr>
            <a:spLocks noGrp="1"/>
          </p:cNvSpPr>
          <p:nvPr>
            <p:ph idx="1"/>
          </p:nvPr>
        </p:nvSpPr>
        <p:spPr>
          <a:xfrm>
            <a:off x="5334009" y="1110343"/>
            <a:ext cx="4582878" cy="4523418"/>
          </a:xfrm>
        </p:spPr>
        <p:txBody>
          <a:bodyPr>
            <a:noAutofit/>
          </a:bodyPr>
          <a:lstStyle/>
          <a:p>
            <a:pPr marL="0" marR="0" lvl="0" indent="0">
              <a:lnSpc>
                <a:spcPct val="107000"/>
              </a:lnSpc>
              <a:spcBef>
                <a:spcPts val="0"/>
              </a:spcBef>
              <a:spcAft>
                <a:spcPts val="800"/>
              </a:spcAft>
              <a:buNone/>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Do the newcomers know how to access interpretation support if needed?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D44B47C9-6306-3327-82FA-F5FD9EAA43F8}"/>
              </a:ext>
            </a:extLst>
          </p:cNvPr>
          <p:cNvSpPr>
            <a:spLocks noGrp="1"/>
          </p:cNvSpPr>
          <p:nvPr>
            <p:ph type="sldNum" sz="quarter" idx="12"/>
          </p:nvPr>
        </p:nvSpPr>
        <p:spPr/>
        <p:txBody>
          <a:bodyPr/>
          <a:lstStyle/>
          <a:p>
            <a:fld id="{50318FBC-E0C3-4FC8-BE76-D6BBFE6AD098}" type="slidenum">
              <a:rPr lang="en-CA" smtClean="0"/>
              <a:t>21</a:t>
            </a:fld>
            <a:endParaRPr lang="en-CA"/>
          </a:p>
        </p:txBody>
      </p:sp>
      <p:pic>
        <p:nvPicPr>
          <p:cNvPr id="8" name="Graphic 7" descr="Checkbox Checked with solid fill">
            <a:extLst>
              <a:ext uri="{FF2B5EF4-FFF2-40B4-BE49-F238E27FC236}">
                <a16:creationId xmlns:a16="http://schemas.microsoft.com/office/drawing/2014/main" id="{2C00A03E-9165-320A-57E5-3AEABA1C61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89030" y="1025082"/>
            <a:ext cx="707572" cy="707572"/>
          </a:xfrm>
          <a:prstGeom prst="rect">
            <a:avLst/>
          </a:prstGeom>
        </p:spPr>
      </p:pic>
      <p:pic>
        <p:nvPicPr>
          <p:cNvPr id="11" name="Picture 10" descr="Two people with speech bubbles">
            <a:extLst>
              <a:ext uri="{FF2B5EF4-FFF2-40B4-BE49-F238E27FC236}">
                <a16:creationId xmlns:a16="http://schemas.microsoft.com/office/drawing/2014/main" id="{4468E469-51F7-86B6-B8B7-E9DAE34032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299" y="598713"/>
            <a:ext cx="4038242" cy="5399316"/>
          </a:xfrm>
          <a:prstGeom prst="rect">
            <a:avLst/>
          </a:prstGeom>
        </p:spPr>
      </p:pic>
    </p:spTree>
    <p:extLst>
      <p:ext uri="{BB962C8B-B14F-4D97-AF65-F5344CB8AC3E}">
        <p14:creationId xmlns:p14="http://schemas.microsoft.com/office/powerpoint/2010/main" val="3713474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C24A8-354E-315C-5FE5-71702026816E}"/>
              </a:ext>
            </a:extLst>
          </p:cNvPr>
          <p:cNvSpPr>
            <a:spLocks noGrp="1"/>
          </p:cNvSpPr>
          <p:nvPr>
            <p:ph type="title"/>
          </p:nvPr>
        </p:nvSpPr>
        <p:spPr>
          <a:xfrm>
            <a:off x="4727097" y="339359"/>
            <a:ext cx="6945086" cy="762269"/>
          </a:xfrm>
        </p:spPr>
        <p:txBody>
          <a:bodyPr>
            <a:normAutofit/>
          </a:bodyPr>
          <a:lstStyle/>
          <a:p>
            <a:pPr marL="0" marR="0">
              <a:lnSpc>
                <a:spcPct val="107000"/>
              </a:lnSpc>
              <a:spcBef>
                <a:spcPts val="0"/>
              </a:spcBef>
              <a:spcAft>
                <a:spcPts val="0"/>
              </a:spcAft>
            </a:pPr>
            <a:r>
              <a:rPr lang="en-CA" sz="2400" b="1" kern="100" dirty="0">
                <a:effectLst/>
                <a:ea typeface="Calibri" panose="020F0502020204030204" pitchFamily="34" charset="0"/>
                <a:cs typeface="Times New Roman" panose="02020603050405020304" pitchFamily="18" charset="0"/>
              </a:rPr>
              <a:t>Community Support &amp; Orientation</a:t>
            </a:r>
            <a:endParaRPr lang="en-US" sz="2400" kern="100" dirty="0">
              <a:effectLs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17F523A-58C7-F79D-6FED-0AE8CDAA468E}"/>
              </a:ext>
            </a:extLst>
          </p:cNvPr>
          <p:cNvSpPr>
            <a:spLocks noGrp="1"/>
          </p:cNvSpPr>
          <p:nvPr>
            <p:ph idx="1"/>
          </p:nvPr>
        </p:nvSpPr>
        <p:spPr>
          <a:xfrm>
            <a:off x="5334009" y="1110343"/>
            <a:ext cx="5693220" cy="4523418"/>
          </a:xfrm>
        </p:spPr>
        <p:txBody>
          <a:bodyPr>
            <a:noAutofit/>
          </a:bodyPr>
          <a:lstStyle/>
          <a:p>
            <a:pPr marL="0" marR="0" lvl="0" indent="0">
              <a:lnSpc>
                <a:spcPct val="107000"/>
              </a:lnSpc>
              <a:spcBef>
                <a:spcPts val="0"/>
              </a:spcBef>
              <a:spcAft>
                <a:spcPts val="0"/>
              </a:spcAft>
              <a:buNone/>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Do the newcomers require more support to find community activities or events?</a:t>
            </a:r>
          </a:p>
          <a:p>
            <a:pPr marL="0" marR="0" lvl="0" indent="0">
              <a:lnSpc>
                <a:spcPct val="107000"/>
              </a:lnSpc>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Do the newcomers want your help connecting them with specific programs or groups in your community related to their interests?</a:t>
            </a:r>
          </a:p>
          <a:p>
            <a:pPr marL="0" marR="0" lvl="0" indent="0">
              <a:lnSpc>
                <a:spcPct val="107000"/>
              </a:lnSpc>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If the newcomers have or will move, do they need your support to orient them to the new community? For example, the nearest grocery stores?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D44B47C9-6306-3327-82FA-F5FD9EAA43F8}"/>
              </a:ext>
            </a:extLst>
          </p:cNvPr>
          <p:cNvSpPr>
            <a:spLocks noGrp="1"/>
          </p:cNvSpPr>
          <p:nvPr>
            <p:ph type="sldNum" sz="quarter" idx="12"/>
          </p:nvPr>
        </p:nvSpPr>
        <p:spPr/>
        <p:txBody>
          <a:bodyPr/>
          <a:lstStyle/>
          <a:p>
            <a:fld id="{50318FBC-E0C3-4FC8-BE76-D6BBFE6AD098}" type="slidenum">
              <a:rPr lang="en-CA" smtClean="0"/>
              <a:t>22</a:t>
            </a:fld>
            <a:endParaRPr lang="en-CA"/>
          </a:p>
        </p:txBody>
      </p:sp>
      <p:pic>
        <p:nvPicPr>
          <p:cNvPr id="8" name="Graphic 7" descr="Checkbox Checked with solid fill">
            <a:extLst>
              <a:ext uri="{FF2B5EF4-FFF2-40B4-BE49-F238E27FC236}">
                <a16:creationId xmlns:a16="http://schemas.microsoft.com/office/drawing/2014/main" id="{2C00A03E-9165-320A-57E5-3AEABA1C61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89030" y="1025082"/>
            <a:ext cx="707572" cy="707572"/>
          </a:xfrm>
          <a:prstGeom prst="rect">
            <a:avLst/>
          </a:prstGeom>
        </p:spPr>
      </p:pic>
      <p:pic>
        <p:nvPicPr>
          <p:cNvPr id="6" name="Graphic 5" descr="Checkbox Checked with solid fill">
            <a:extLst>
              <a:ext uri="{FF2B5EF4-FFF2-40B4-BE49-F238E27FC236}">
                <a16:creationId xmlns:a16="http://schemas.microsoft.com/office/drawing/2014/main" id="{1C8E9C30-15C4-E1E6-7E8F-D029E6C47B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89030" y="1849878"/>
            <a:ext cx="707572" cy="707572"/>
          </a:xfrm>
          <a:prstGeom prst="rect">
            <a:avLst/>
          </a:prstGeom>
        </p:spPr>
      </p:pic>
      <p:pic>
        <p:nvPicPr>
          <p:cNvPr id="7" name="Graphic 6" descr="Checkbox Checked with solid fill">
            <a:extLst>
              <a:ext uri="{FF2B5EF4-FFF2-40B4-BE49-F238E27FC236}">
                <a16:creationId xmlns:a16="http://schemas.microsoft.com/office/drawing/2014/main" id="{B63ABA2B-DED4-A179-C4D3-0B6ECC77B0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21696" y="3075214"/>
            <a:ext cx="707572" cy="707572"/>
          </a:xfrm>
          <a:prstGeom prst="rect">
            <a:avLst/>
          </a:prstGeom>
        </p:spPr>
      </p:pic>
      <p:pic>
        <p:nvPicPr>
          <p:cNvPr id="13" name="Picture 12" descr="Hand painting colorful mural">
            <a:extLst>
              <a:ext uri="{FF2B5EF4-FFF2-40B4-BE49-F238E27FC236}">
                <a16:creationId xmlns:a16="http://schemas.microsoft.com/office/drawing/2014/main" id="{488EA673-EB36-3C2E-0E3E-56C4C931240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365" r="4405"/>
          <a:stretch/>
        </p:blipFill>
        <p:spPr>
          <a:xfrm>
            <a:off x="424543" y="664029"/>
            <a:ext cx="4038600" cy="5386762"/>
          </a:xfrm>
          <a:prstGeom prst="rect">
            <a:avLst/>
          </a:prstGeom>
        </p:spPr>
      </p:pic>
    </p:spTree>
    <p:extLst>
      <p:ext uri="{BB962C8B-B14F-4D97-AF65-F5344CB8AC3E}">
        <p14:creationId xmlns:p14="http://schemas.microsoft.com/office/powerpoint/2010/main" val="599159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C24A8-354E-315C-5FE5-71702026816E}"/>
              </a:ext>
            </a:extLst>
          </p:cNvPr>
          <p:cNvSpPr>
            <a:spLocks noGrp="1"/>
          </p:cNvSpPr>
          <p:nvPr>
            <p:ph type="title"/>
          </p:nvPr>
        </p:nvSpPr>
        <p:spPr>
          <a:xfrm>
            <a:off x="714376" y="136526"/>
            <a:ext cx="10585676" cy="1235073"/>
          </a:xfrm>
        </p:spPr>
        <p:txBody>
          <a:bodyPr vert="horz" lIns="91440" tIns="45720" rIns="91440" bIns="45720" rtlCol="0" anchor="ctr">
            <a:noAutofit/>
          </a:bodyPr>
          <a:lstStyle/>
          <a:p>
            <a:pPr>
              <a:lnSpc>
                <a:spcPct val="107000"/>
              </a:lnSpc>
              <a:spcBef>
                <a:spcPts val="0"/>
              </a:spcBef>
              <a:spcAft>
                <a:spcPts val="800"/>
              </a:spcAft>
            </a:pPr>
            <a:r>
              <a:rPr lang="en-CA" sz="3600" kern="100" dirty="0">
                <a:cs typeface="Times New Roman" panose="02020603050405020304" pitchFamily="18" charset="0"/>
              </a:rPr>
              <a:t>What Relationship Should Sponsors have with the Newcomer(s) in the Post-Sponsorship Period?</a:t>
            </a:r>
            <a:endParaRPr lang="en-US" sz="3600" kern="100" dirty="0">
              <a:cs typeface="Times New Roman" panose="02020603050405020304" pitchFamily="18" charset="0"/>
            </a:endParaRPr>
          </a:p>
        </p:txBody>
      </p:sp>
      <p:cxnSp>
        <p:nvCxnSpPr>
          <p:cNvPr id="3" name="Straight Connector 2">
            <a:extLst>
              <a:ext uri="{FF2B5EF4-FFF2-40B4-BE49-F238E27FC236}">
                <a16:creationId xmlns:a16="http://schemas.microsoft.com/office/drawing/2014/main" id="{111FE45E-8202-3783-42E8-516875E0C01E}"/>
              </a:ext>
            </a:extLst>
          </p:cNvPr>
          <p:cNvCxnSpPr/>
          <p:nvPr/>
        </p:nvCxnSpPr>
        <p:spPr>
          <a:xfrm>
            <a:off x="714375" y="1371600"/>
            <a:ext cx="1058567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819ACDDD-7AE3-ADD9-DB2A-9543FEB9760E}"/>
              </a:ext>
            </a:extLst>
          </p:cNvPr>
          <p:cNvSpPr>
            <a:spLocks noGrp="1"/>
          </p:cNvSpPr>
          <p:nvPr>
            <p:ph idx="1"/>
          </p:nvPr>
        </p:nvSpPr>
        <p:spPr>
          <a:xfrm>
            <a:off x="714375" y="1543094"/>
            <a:ext cx="10585676" cy="4227718"/>
          </a:xfrm>
        </p:spPr>
        <p:txBody>
          <a:bodyPr>
            <a:normAutofit/>
          </a:bodyPr>
          <a:lstStyle/>
          <a:p>
            <a:r>
              <a:rPr lang="en-CA" dirty="0"/>
              <a:t>The role of the CG is to assist the newcomer(s) to gain self-sufficiency and independence. </a:t>
            </a:r>
          </a:p>
          <a:p>
            <a:r>
              <a:rPr lang="en-CA" dirty="0"/>
              <a:t>It is important for sponsors not to feel disheartened or discouraged if the newcomer(s) they sponsored are not self-sufficient by the end of Month 12.</a:t>
            </a:r>
          </a:p>
          <a:p>
            <a:r>
              <a:rPr lang="en-CA" dirty="0"/>
              <a:t>Financial support after the sponsorship period has ended is discouraged. It may affect any financial assistance the newcomer(s) seeks to receive from government. </a:t>
            </a:r>
          </a:p>
          <a:p>
            <a:endParaRPr lang="en-CA" dirty="0"/>
          </a:p>
        </p:txBody>
      </p:sp>
    </p:spTree>
    <p:extLst>
      <p:ext uri="{BB962C8B-B14F-4D97-AF65-F5344CB8AC3E}">
        <p14:creationId xmlns:p14="http://schemas.microsoft.com/office/powerpoint/2010/main" val="1629771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410C7-6EC7-5609-DE9D-7DED4A9A77C5}"/>
              </a:ext>
            </a:extLst>
          </p:cNvPr>
          <p:cNvSpPr>
            <a:spLocks noGrp="1"/>
          </p:cNvSpPr>
          <p:nvPr>
            <p:ph type="title"/>
          </p:nvPr>
        </p:nvSpPr>
        <p:spPr>
          <a:xfrm>
            <a:off x="714375" y="212044"/>
            <a:ext cx="10515600" cy="1325563"/>
          </a:xfrm>
        </p:spPr>
        <p:txBody>
          <a:bodyPr/>
          <a:lstStyle/>
          <a:p>
            <a:r>
              <a:rPr lang="en-US" dirty="0"/>
              <a:t>Post Sponsorship Relationship</a:t>
            </a:r>
          </a:p>
        </p:txBody>
      </p:sp>
      <p:sp>
        <p:nvSpPr>
          <p:cNvPr id="3" name="Content Placeholder 2">
            <a:extLst>
              <a:ext uri="{FF2B5EF4-FFF2-40B4-BE49-F238E27FC236}">
                <a16:creationId xmlns:a16="http://schemas.microsoft.com/office/drawing/2014/main" id="{32415AD3-ED79-53BF-E9DB-025357DECB1C}"/>
              </a:ext>
            </a:extLst>
          </p:cNvPr>
          <p:cNvSpPr>
            <a:spLocks noGrp="1"/>
          </p:cNvSpPr>
          <p:nvPr>
            <p:ph idx="1"/>
          </p:nvPr>
        </p:nvSpPr>
        <p:spPr/>
        <p:txBody>
          <a:bodyPr>
            <a:normAutofit/>
          </a:bodyPr>
          <a:lstStyle/>
          <a:p>
            <a:r>
              <a:rPr lang="en-CA" dirty="0"/>
              <a:t>Sponsors can continue to provide emotional and friendship support after month 12 to newcomer(s) at their discretion.</a:t>
            </a:r>
          </a:p>
          <a:p>
            <a:r>
              <a:rPr lang="en-CA" dirty="0"/>
              <a:t>The CG should inform the newcomer that they can say “No” to any offer to help, without any repercussion.</a:t>
            </a:r>
          </a:p>
          <a:p>
            <a:r>
              <a:rPr lang="en-CA" dirty="0"/>
              <a:t>The newcomer(s) need to know that they can approach CG members, even after the end of their sponsorship period.</a:t>
            </a:r>
          </a:p>
          <a:p>
            <a:r>
              <a:rPr lang="en-CA" dirty="0"/>
              <a:t>Encourage, where possible, continued conversation among CG then with newcomer to manage expectations.</a:t>
            </a:r>
            <a:endParaRPr lang="en-US" dirty="0"/>
          </a:p>
        </p:txBody>
      </p:sp>
      <p:sp>
        <p:nvSpPr>
          <p:cNvPr id="5" name="Slide Number Placeholder 4">
            <a:extLst>
              <a:ext uri="{FF2B5EF4-FFF2-40B4-BE49-F238E27FC236}">
                <a16:creationId xmlns:a16="http://schemas.microsoft.com/office/drawing/2014/main" id="{73DE3C93-BEB7-FC45-EA0D-B1FBDE8B43B8}"/>
              </a:ext>
            </a:extLst>
          </p:cNvPr>
          <p:cNvSpPr>
            <a:spLocks noGrp="1"/>
          </p:cNvSpPr>
          <p:nvPr>
            <p:ph type="sldNum" sz="quarter" idx="12"/>
          </p:nvPr>
        </p:nvSpPr>
        <p:spPr/>
        <p:txBody>
          <a:bodyPr/>
          <a:lstStyle/>
          <a:p>
            <a:fld id="{50318FBC-E0C3-4FC8-BE76-D6BBFE6AD098}" type="slidenum">
              <a:rPr lang="en-CA" smtClean="0"/>
              <a:t>24</a:t>
            </a:fld>
            <a:endParaRPr lang="en-CA"/>
          </a:p>
        </p:txBody>
      </p:sp>
      <p:cxnSp>
        <p:nvCxnSpPr>
          <p:cNvPr id="6" name="Straight Connector 5">
            <a:extLst>
              <a:ext uri="{FF2B5EF4-FFF2-40B4-BE49-F238E27FC236}">
                <a16:creationId xmlns:a16="http://schemas.microsoft.com/office/drawing/2014/main" id="{17813CEE-2BEB-866A-E87B-F29B73BA0A2A}"/>
              </a:ext>
            </a:extLst>
          </p:cNvPr>
          <p:cNvCxnSpPr/>
          <p:nvPr/>
        </p:nvCxnSpPr>
        <p:spPr>
          <a:xfrm>
            <a:off x="714375" y="1371600"/>
            <a:ext cx="1058567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303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0AE44-EBAE-8062-098F-FF13F4C4AA24}"/>
              </a:ext>
            </a:extLst>
          </p:cNvPr>
          <p:cNvSpPr>
            <a:spLocks noGrp="1"/>
          </p:cNvSpPr>
          <p:nvPr>
            <p:ph type="title"/>
          </p:nvPr>
        </p:nvSpPr>
        <p:spPr>
          <a:xfrm>
            <a:off x="621383" y="212044"/>
            <a:ext cx="10515600" cy="1325563"/>
          </a:xfrm>
        </p:spPr>
        <p:txBody>
          <a:bodyPr/>
          <a:lstStyle/>
          <a:p>
            <a:r>
              <a:rPr lang="en-US" dirty="0"/>
              <a:t>Support is Available</a:t>
            </a:r>
          </a:p>
        </p:txBody>
      </p:sp>
      <p:sp>
        <p:nvSpPr>
          <p:cNvPr id="3" name="Content Placeholder 2">
            <a:extLst>
              <a:ext uri="{FF2B5EF4-FFF2-40B4-BE49-F238E27FC236}">
                <a16:creationId xmlns:a16="http://schemas.microsoft.com/office/drawing/2014/main" id="{567923AA-20BB-0DEB-381E-C9FC91BDF49B}"/>
              </a:ext>
            </a:extLst>
          </p:cNvPr>
          <p:cNvSpPr>
            <a:spLocks noGrp="1"/>
          </p:cNvSpPr>
          <p:nvPr>
            <p:ph idx="1"/>
          </p:nvPr>
        </p:nvSpPr>
        <p:spPr>
          <a:xfrm>
            <a:off x="838200" y="1685925"/>
            <a:ext cx="10515600" cy="4094389"/>
          </a:xfrm>
        </p:spPr>
        <p:txBody>
          <a:bodyPr>
            <a:normAutofit fontScale="92500" lnSpcReduction="10000"/>
          </a:bodyPr>
          <a:lstStyle/>
          <a:p>
            <a:endParaRPr lang="en-US" dirty="0"/>
          </a:p>
          <a:p>
            <a:pPr marL="0" indent="0">
              <a:buNone/>
            </a:pPr>
            <a:r>
              <a:rPr lang="en-US" dirty="0"/>
              <a:t>RSTP’s Month 13 FAQ, and Month 13 Planning Resource Kit</a:t>
            </a:r>
          </a:p>
          <a:p>
            <a:pPr marL="0" indent="0">
              <a:lnSpc>
                <a:spcPct val="115000"/>
              </a:lnSpc>
              <a:spcAft>
                <a:spcPts val="800"/>
              </a:spcAft>
              <a:buNone/>
            </a:pPr>
            <a:r>
              <a:rPr lang="en-CA" sz="2800" u="sng" kern="100" dirty="0">
                <a:solidFill>
                  <a:srgbClr val="0000FF"/>
                </a:solidFill>
                <a:effectLst/>
                <a:ea typeface="Aptos" panose="020B0004020202020204" pitchFamily="34" charset="0"/>
                <a:cs typeface="Times New Roman" panose="02020603050405020304" pitchFamily="18" charset="0"/>
                <a:hlinkClick r:id="rId2"/>
              </a:rPr>
              <a:t>Month-13-Resource-Kit-v.1.4.pdf (rstp.ca)</a:t>
            </a:r>
            <a:br>
              <a:rPr lang="en-CA" sz="2800" dirty="0"/>
            </a:br>
            <a:br>
              <a:rPr lang="en-CA" sz="2800" dirty="0"/>
            </a:br>
            <a:r>
              <a:rPr lang="en-CA" dirty="0"/>
              <a:t>C</a:t>
            </a:r>
            <a:r>
              <a:rPr lang="en-CA" sz="2800" dirty="0"/>
              <a:t>ontact ORAT’s Outreach Team at:</a:t>
            </a:r>
            <a:br>
              <a:rPr lang="en-CA" sz="2800" dirty="0"/>
            </a:br>
            <a:r>
              <a:rPr lang="en-CA" sz="2800" dirty="0"/>
              <a:t>Email: </a:t>
            </a:r>
            <a:r>
              <a:rPr lang="en-CA" sz="2800" dirty="0">
                <a:hlinkClick r:id="rId3"/>
              </a:rPr>
              <a:t>oratoutreach@archtoronto.org</a:t>
            </a:r>
            <a:br>
              <a:rPr lang="en-CA" sz="2800" u="sng" dirty="0"/>
            </a:br>
            <a:r>
              <a:rPr lang="en-CA" sz="2800" dirty="0"/>
              <a:t>Phone: (647) 494-5419</a:t>
            </a:r>
            <a:br>
              <a:rPr lang="en-CA" sz="2800" dirty="0"/>
            </a:br>
            <a:br>
              <a:rPr lang="en-CA" sz="2800" dirty="0"/>
            </a:br>
            <a:endParaRPr lang="en-US" dirty="0"/>
          </a:p>
        </p:txBody>
      </p:sp>
      <p:sp>
        <p:nvSpPr>
          <p:cNvPr id="5" name="Slide Number Placeholder 4">
            <a:extLst>
              <a:ext uri="{FF2B5EF4-FFF2-40B4-BE49-F238E27FC236}">
                <a16:creationId xmlns:a16="http://schemas.microsoft.com/office/drawing/2014/main" id="{713839FE-E3D1-F2EA-FE7F-A6929DBD3F02}"/>
              </a:ext>
            </a:extLst>
          </p:cNvPr>
          <p:cNvSpPr>
            <a:spLocks noGrp="1"/>
          </p:cNvSpPr>
          <p:nvPr>
            <p:ph type="sldNum" sz="quarter" idx="12"/>
          </p:nvPr>
        </p:nvSpPr>
        <p:spPr/>
        <p:txBody>
          <a:bodyPr/>
          <a:lstStyle/>
          <a:p>
            <a:fld id="{50318FBC-E0C3-4FC8-BE76-D6BBFE6AD098}" type="slidenum">
              <a:rPr lang="en-CA" smtClean="0"/>
              <a:t>25</a:t>
            </a:fld>
            <a:endParaRPr lang="en-CA"/>
          </a:p>
        </p:txBody>
      </p:sp>
      <p:cxnSp>
        <p:nvCxnSpPr>
          <p:cNvPr id="6" name="Straight Connector 5">
            <a:extLst>
              <a:ext uri="{FF2B5EF4-FFF2-40B4-BE49-F238E27FC236}">
                <a16:creationId xmlns:a16="http://schemas.microsoft.com/office/drawing/2014/main" id="{0DB204AE-FF2D-E497-5843-00A33A77BB19}"/>
              </a:ext>
            </a:extLst>
          </p:cNvPr>
          <p:cNvCxnSpPr/>
          <p:nvPr/>
        </p:nvCxnSpPr>
        <p:spPr>
          <a:xfrm>
            <a:off x="714375" y="1371600"/>
            <a:ext cx="1058567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0393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C24A8-354E-315C-5FE5-71702026816E}"/>
              </a:ext>
            </a:extLst>
          </p:cNvPr>
          <p:cNvSpPr>
            <a:spLocks noGrp="1"/>
          </p:cNvSpPr>
          <p:nvPr>
            <p:ph type="title"/>
          </p:nvPr>
        </p:nvSpPr>
        <p:spPr>
          <a:xfrm>
            <a:off x="563547" y="155854"/>
            <a:ext cx="10736504" cy="1296595"/>
          </a:xfrm>
        </p:spPr>
        <p:txBody>
          <a:bodyPr>
            <a:noAutofit/>
          </a:bodyPr>
          <a:lstStyle/>
          <a:p>
            <a:pPr marL="0" marR="0">
              <a:lnSpc>
                <a:spcPct val="107000"/>
              </a:lnSpc>
              <a:spcBef>
                <a:spcPts val="0"/>
              </a:spcBef>
              <a:spcAft>
                <a:spcPts val="800"/>
              </a:spcAft>
            </a:pPr>
            <a:r>
              <a:rPr lang="en-CA" sz="3600" kern="100" dirty="0">
                <a:effectLst/>
                <a:ea typeface="Calibri" panose="020F0502020204030204" pitchFamily="34" charset="0"/>
                <a:cs typeface="Times New Roman" panose="02020603050405020304" pitchFamily="18" charset="0"/>
              </a:rPr>
              <a:t>When to </a:t>
            </a:r>
            <a:r>
              <a:rPr lang="en-CA" sz="3600" kern="100" dirty="0">
                <a:ea typeface="Calibri" panose="020F0502020204030204" pitchFamily="34" charset="0"/>
                <a:cs typeface="Times New Roman" panose="02020603050405020304" pitchFamily="18" charset="0"/>
              </a:rPr>
              <a:t>B</a:t>
            </a:r>
            <a:r>
              <a:rPr lang="en-CA" sz="3600" kern="100" dirty="0">
                <a:effectLst/>
                <a:ea typeface="Calibri" panose="020F0502020204030204" pitchFamily="34" charset="0"/>
                <a:cs typeface="Times New Roman" panose="02020603050405020304" pitchFamily="18" charset="0"/>
              </a:rPr>
              <a:t>egin </a:t>
            </a:r>
            <a:r>
              <a:rPr lang="en-CA" sz="3600" kern="100" dirty="0">
                <a:ea typeface="Calibri" panose="020F0502020204030204" pitchFamily="34" charset="0"/>
                <a:cs typeface="Times New Roman" panose="02020603050405020304" pitchFamily="18" charset="0"/>
              </a:rPr>
              <a:t>P</a:t>
            </a:r>
            <a:r>
              <a:rPr lang="en-CA" sz="3600" kern="100" dirty="0">
                <a:effectLst/>
                <a:ea typeface="Calibri" panose="020F0502020204030204" pitchFamily="34" charset="0"/>
                <a:cs typeface="Times New Roman" panose="02020603050405020304" pitchFamily="18" charset="0"/>
              </a:rPr>
              <a:t>reparing the Newcomer(s) for the Post-Sponsorship </a:t>
            </a:r>
            <a:r>
              <a:rPr lang="en-CA" sz="3600" kern="100" dirty="0">
                <a:ea typeface="Calibri" panose="020F0502020204030204" pitchFamily="34" charset="0"/>
                <a:cs typeface="Times New Roman" panose="02020603050405020304" pitchFamily="18" charset="0"/>
              </a:rPr>
              <a:t>P</a:t>
            </a:r>
            <a:r>
              <a:rPr lang="en-CA" sz="3600" kern="100" dirty="0">
                <a:effectLst/>
                <a:ea typeface="Calibri" panose="020F0502020204030204" pitchFamily="34" charset="0"/>
                <a:cs typeface="Times New Roman" panose="02020603050405020304" pitchFamily="18" charset="0"/>
              </a:rPr>
              <a:t>eriod?</a:t>
            </a:r>
            <a:endParaRPr lang="en-US" sz="3600" kern="100" dirty="0">
              <a:effectLst/>
              <a:ea typeface="Calibri" panose="020F0502020204030204" pitchFamily="34" charset="0"/>
              <a:cs typeface="Times New Roman" panose="02020603050405020304" pitchFamily="18" charset="0"/>
            </a:endParaRPr>
          </a:p>
        </p:txBody>
      </p:sp>
      <p:graphicFrame>
        <p:nvGraphicFramePr>
          <p:cNvPr id="9" name="Content Placeholder 2">
            <a:extLst>
              <a:ext uri="{FF2B5EF4-FFF2-40B4-BE49-F238E27FC236}">
                <a16:creationId xmlns:a16="http://schemas.microsoft.com/office/drawing/2014/main" id="{7F94B8CE-37A2-E6B7-0B8F-CC5BC61B6391}"/>
              </a:ext>
            </a:extLst>
          </p:cNvPr>
          <p:cNvGraphicFramePr>
            <a:graphicFrameLocks noGrp="1"/>
          </p:cNvGraphicFramePr>
          <p:nvPr>
            <p:ph idx="1"/>
            <p:extLst>
              <p:ext uri="{D42A27DB-BD31-4B8C-83A1-F6EECF244321}">
                <p14:modId xmlns:p14="http://schemas.microsoft.com/office/powerpoint/2010/main" val="735776297"/>
              </p:ext>
            </p:extLst>
          </p:nvPr>
        </p:nvGraphicFramePr>
        <p:xfrm>
          <a:off x="767178" y="1927055"/>
          <a:ext cx="10515600" cy="39546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D44B47C9-6306-3327-82FA-F5FD9EAA43F8}"/>
              </a:ext>
            </a:extLst>
          </p:cNvPr>
          <p:cNvSpPr>
            <a:spLocks noGrp="1"/>
          </p:cNvSpPr>
          <p:nvPr>
            <p:ph type="sldNum" sz="quarter" idx="12"/>
          </p:nvPr>
        </p:nvSpPr>
        <p:spPr/>
        <p:txBody>
          <a:bodyPr/>
          <a:lstStyle/>
          <a:p>
            <a:fld id="{50318FBC-E0C3-4FC8-BE76-D6BBFE6AD098}" type="slidenum">
              <a:rPr lang="en-CA" smtClean="0"/>
              <a:t>3</a:t>
            </a:fld>
            <a:endParaRPr lang="en-CA"/>
          </a:p>
        </p:txBody>
      </p:sp>
      <p:cxnSp>
        <p:nvCxnSpPr>
          <p:cNvPr id="3" name="Straight Connector 2">
            <a:extLst>
              <a:ext uri="{FF2B5EF4-FFF2-40B4-BE49-F238E27FC236}">
                <a16:creationId xmlns:a16="http://schemas.microsoft.com/office/drawing/2014/main" id="{87FCF493-7696-F2BE-14B5-54FAEAD00764}"/>
              </a:ext>
            </a:extLst>
          </p:cNvPr>
          <p:cNvCxnSpPr/>
          <p:nvPr/>
        </p:nvCxnSpPr>
        <p:spPr>
          <a:xfrm>
            <a:off x="714375" y="1371600"/>
            <a:ext cx="1058567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796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C24A8-354E-315C-5FE5-71702026816E}"/>
              </a:ext>
            </a:extLst>
          </p:cNvPr>
          <p:cNvSpPr>
            <a:spLocks noGrp="1"/>
          </p:cNvSpPr>
          <p:nvPr>
            <p:ph type="title"/>
          </p:nvPr>
        </p:nvSpPr>
        <p:spPr>
          <a:xfrm>
            <a:off x="714374" y="239242"/>
            <a:ext cx="10585677" cy="1132358"/>
          </a:xfrm>
        </p:spPr>
        <p:txBody>
          <a:bodyPr vert="horz" lIns="91440" tIns="45720" rIns="91440" bIns="45720" rtlCol="0" anchor="ctr">
            <a:noAutofit/>
          </a:bodyPr>
          <a:lstStyle/>
          <a:p>
            <a:pPr>
              <a:lnSpc>
                <a:spcPct val="107000"/>
              </a:lnSpc>
              <a:spcBef>
                <a:spcPts val="0"/>
              </a:spcBef>
              <a:spcAft>
                <a:spcPts val="800"/>
              </a:spcAft>
            </a:pPr>
            <a:r>
              <a:rPr lang="en-CA" sz="3600" kern="100" dirty="0">
                <a:cs typeface="Times New Roman" panose="02020603050405020304" pitchFamily="18" charset="0"/>
              </a:rPr>
              <a:t>What Should Sponsors Consider When the Sponsorship is Coming to an End? </a:t>
            </a:r>
            <a:endParaRPr lang="en-US" sz="3600" kern="100" dirty="0">
              <a:cs typeface="Times New Roman" panose="02020603050405020304" pitchFamily="18" charset="0"/>
            </a:endParaRPr>
          </a:p>
        </p:txBody>
      </p:sp>
      <p:graphicFrame>
        <p:nvGraphicFramePr>
          <p:cNvPr id="7" name="Content Placeholder 2">
            <a:extLst>
              <a:ext uri="{FF2B5EF4-FFF2-40B4-BE49-F238E27FC236}">
                <a16:creationId xmlns:a16="http://schemas.microsoft.com/office/drawing/2014/main" id="{464BBBF7-ED59-56DD-2551-34F91E175A56}"/>
              </a:ext>
            </a:extLst>
          </p:cNvPr>
          <p:cNvGraphicFramePr>
            <a:graphicFrameLocks noGrp="1"/>
          </p:cNvGraphicFramePr>
          <p:nvPr>
            <p:ph idx="1"/>
            <p:extLst>
              <p:ext uri="{D42A27DB-BD31-4B8C-83A1-F6EECF244321}">
                <p14:modId xmlns:p14="http://schemas.microsoft.com/office/powerpoint/2010/main" val="1599218049"/>
              </p:ext>
            </p:extLst>
          </p:nvPr>
        </p:nvGraphicFramePr>
        <p:xfrm>
          <a:off x="589625" y="1983232"/>
          <a:ext cx="10515600" cy="39546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D44B47C9-6306-3327-82FA-F5FD9EAA43F8}"/>
              </a:ext>
            </a:extLst>
          </p:cNvPr>
          <p:cNvSpPr>
            <a:spLocks noGrp="1"/>
          </p:cNvSpPr>
          <p:nvPr>
            <p:ph type="sldNum" sz="quarter" idx="12"/>
          </p:nvPr>
        </p:nvSpPr>
        <p:spPr/>
        <p:txBody>
          <a:bodyPr/>
          <a:lstStyle/>
          <a:p>
            <a:fld id="{50318FBC-E0C3-4FC8-BE76-D6BBFE6AD098}" type="slidenum">
              <a:rPr lang="en-CA" smtClean="0"/>
              <a:t>4</a:t>
            </a:fld>
            <a:endParaRPr lang="en-CA"/>
          </a:p>
        </p:txBody>
      </p:sp>
      <p:cxnSp>
        <p:nvCxnSpPr>
          <p:cNvPr id="3" name="Straight Connector 2">
            <a:extLst>
              <a:ext uri="{FF2B5EF4-FFF2-40B4-BE49-F238E27FC236}">
                <a16:creationId xmlns:a16="http://schemas.microsoft.com/office/drawing/2014/main" id="{E21BC6F7-16C2-6F73-4E79-D531B0B9BCF1}"/>
              </a:ext>
            </a:extLst>
          </p:cNvPr>
          <p:cNvCxnSpPr/>
          <p:nvPr/>
        </p:nvCxnSpPr>
        <p:spPr>
          <a:xfrm>
            <a:off x="714375" y="1371600"/>
            <a:ext cx="1058567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1787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1C6F4-334A-F4D2-4B97-E30F61399360}"/>
              </a:ext>
            </a:extLst>
          </p:cNvPr>
          <p:cNvSpPr>
            <a:spLocks noGrp="1"/>
          </p:cNvSpPr>
          <p:nvPr>
            <p:ph type="title"/>
          </p:nvPr>
        </p:nvSpPr>
        <p:spPr>
          <a:xfrm>
            <a:off x="728337" y="299139"/>
            <a:ext cx="10585676" cy="1072462"/>
          </a:xfrm>
        </p:spPr>
        <p:txBody>
          <a:bodyPr vert="horz" lIns="91440" tIns="45720" rIns="91440" bIns="45720" rtlCol="0" anchor="ctr">
            <a:noAutofit/>
          </a:bodyPr>
          <a:lstStyle/>
          <a:p>
            <a:pPr>
              <a:lnSpc>
                <a:spcPct val="107000"/>
              </a:lnSpc>
              <a:spcBef>
                <a:spcPts val="0"/>
              </a:spcBef>
              <a:spcAft>
                <a:spcPts val="800"/>
              </a:spcAft>
            </a:pPr>
            <a:r>
              <a:rPr lang="en-CA" sz="3600" kern="100" dirty="0">
                <a:cs typeface="Times New Roman" panose="02020603050405020304" pitchFamily="18" charset="0"/>
              </a:rPr>
              <a:t>Informal Evaluation of the Sponsorship</a:t>
            </a:r>
            <a:endParaRPr lang="en-US" sz="3600" kern="100"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ED857BA7-50DB-261E-F56C-0ACC319C7737}"/>
              </a:ext>
            </a:extLst>
          </p:cNvPr>
          <p:cNvSpPr>
            <a:spLocks noGrp="1"/>
          </p:cNvSpPr>
          <p:nvPr>
            <p:ph idx="1"/>
          </p:nvPr>
        </p:nvSpPr>
        <p:spPr>
          <a:xfrm>
            <a:off x="461638" y="1690689"/>
            <a:ext cx="11425561" cy="4089626"/>
          </a:xfrm>
        </p:spPr>
        <p:txBody>
          <a:bodyPr>
            <a:normAutofit lnSpcReduction="10000"/>
          </a:bodyPr>
          <a:lstStyle/>
          <a:p>
            <a:r>
              <a:rPr lang="en-US" dirty="0"/>
              <a:t>Were your goals as a sponsor met?</a:t>
            </a:r>
          </a:p>
          <a:p>
            <a:r>
              <a:rPr lang="en-US" dirty="0"/>
              <a:t>What were your successes? What was achieved? How was it achieved?</a:t>
            </a:r>
          </a:p>
          <a:p>
            <a:r>
              <a:rPr lang="en-US" dirty="0"/>
              <a:t>What were the challenges? How were they overcome?</a:t>
            </a:r>
          </a:p>
          <a:p>
            <a:r>
              <a:rPr lang="en-US" dirty="0"/>
              <a:t>Were your expectations met? Were they realistic?</a:t>
            </a:r>
          </a:p>
          <a:p>
            <a:r>
              <a:rPr lang="en-US" dirty="0"/>
              <a:t>Were the needs of the newcomers met? Are they self-sufficient (consider their starting point – education, trauma, work history…)?</a:t>
            </a:r>
          </a:p>
          <a:p>
            <a:r>
              <a:rPr lang="en-US" dirty="0"/>
              <a:t>What actions were taken to move newcomers toward self-sufficiency?</a:t>
            </a:r>
          </a:p>
          <a:p>
            <a:r>
              <a:rPr lang="en-US" dirty="0"/>
              <a:t>What would you differently? What did you learn? </a:t>
            </a:r>
          </a:p>
          <a:p>
            <a:r>
              <a:rPr lang="en-US" dirty="0"/>
              <a:t>Would you sponsor again?</a:t>
            </a:r>
          </a:p>
          <a:p>
            <a:endParaRPr lang="en-US" dirty="0"/>
          </a:p>
          <a:p>
            <a:endParaRPr lang="en-US" dirty="0"/>
          </a:p>
        </p:txBody>
      </p:sp>
      <p:sp>
        <p:nvSpPr>
          <p:cNvPr id="5" name="Slide Number Placeholder 4">
            <a:extLst>
              <a:ext uri="{FF2B5EF4-FFF2-40B4-BE49-F238E27FC236}">
                <a16:creationId xmlns:a16="http://schemas.microsoft.com/office/drawing/2014/main" id="{B11CF7D3-31C8-2A4D-FDD7-BAAFCFFCB44F}"/>
              </a:ext>
            </a:extLst>
          </p:cNvPr>
          <p:cNvSpPr>
            <a:spLocks noGrp="1"/>
          </p:cNvSpPr>
          <p:nvPr>
            <p:ph type="sldNum" sz="quarter" idx="12"/>
          </p:nvPr>
        </p:nvSpPr>
        <p:spPr/>
        <p:txBody>
          <a:bodyPr/>
          <a:lstStyle/>
          <a:p>
            <a:fld id="{50318FBC-E0C3-4FC8-BE76-D6BBFE6AD098}" type="slidenum">
              <a:rPr lang="en-CA" smtClean="0"/>
              <a:t>5</a:t>
            </a:fld>
            <a:endParaRPr lang="en-CA"/>
          </a:p>
        </p:txBody>
      </p:sp>
      <p:cxnSp>
        <p:nvCxnSpPr>
          <p:cNvPr id="6" name="Straight Connector 5">
            <a:extLst>
              <a:ext uri="{FF2B5EF4-FFF2-40B4-BE49-F238E27FC236}">
                <a16:creationId xmlns:a16="http://schemas.microsoft.com/office/drawing/2014/main" id="{F65CA874-DD67-A295-B1F5-2ED3AEF86178}"/>
              </a:ext>
            </a:extLst>
          </p:cNvPr>
          <p:cNvCxnSpPr/>
          <p:nvPr/>
        </p:nvCxnSpPr>
        <p:spPr>
          <a:xfrm>
            <a:off x="714375" y="1371600"/>
            <a:ext cx="1058567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16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C24A8-354E-315C-5FE5-71702026816E}"/>
              </a:ext>
            </a:extLst>
          </p:cNvPr>
          <p:cNvSpPr>
            <a:spLocks noGrp="1"/>
          </p:cNvSpPr>
          <p:nvPr>
            <p:ph type="title"/>
          </p:nvPr>
        </p:nvSpPr>
        <p:spPr>
          <a:xfrm>
            <a:off x="714375" y="46037"/>
            <a:ext cx="10585676" cy="1325563"/>
          </a:xfrm>
        </p:spPr>
        <p:txBody>
          <a:bodyPr vert="horz" lIns="91440" tIns="45720" rIns="91440" bIns="45720" rtlCol="0" anchor="ctr">
            <a:noAutofit/>
          </a:bodyPr>
          <a:lstStyle/>
          <a:p>
            <a:pPr>
              <a:lnSpc>
                <a:spcPct val="107000"/>
              </a:lnSpc>
              <a:spcBef>
                <a:spcPts val="0"/>
              </a:spcBef>
              <a:spcAft>
                <a:spcPts val="800"/>
              </a:spcAft>
            </a:pPr>
            <a:r>
              <a:rPr lang="en-CA" sz="3600" kern="100" dirty="0">
                <a:cs typeface="Times New Roman" panose="02020603050405020304" pitchFamily="18" charset="0"/>
              </a:rPr>
              <a:t>What Information Should be Communicated to the Newcomer Before the Sponsorship Ends?</a:t>
            </a:r>
            <a:endParaRPr lang="en-US" sz="3600" kern="100" dirty="0">
              <a:cs typeface="Times New Roman" panose="02020603050405020304" pitchFamily="18" charset="0"/>
            </a:endParaRPr>
          </a:p>
        </p:txBody>
      </p:sp>
      <p:sp>
        <p:nvSpPr>
          <p:cNvPr id="5" name="Slide Number Placeholder 4">
            <a:extLst>
              <a:ext uri="{FF2B5EF4-FFF2-40B4-BE49-F238E27FC236}">
                <a16:creationId xmlns:a16="http://schemas.microsoft.com/office/drawing/2014/main" id="{D44B47C9-6306-3327-82FA-F5FD9EAA43F8}"/>
              </a:ext>
            </a:extLst>
          </p:cNvPr>
          <p:cNvSpPr>
            <a:spLocks noGrp="1"/>
          </p:cNvSpPr>
          <p:nvPr>
            <p:ph type="sldNum" sz="quarter" idx="12"/>
          </p:nvPr>
        </p:nvSpPr>
        <p:spPr/>
        <p:txBody>
          <a:bodyPr/>
          <a:lstStyle/>
          <a:p>
            <a:fld id="{50318FBC-E0C3-4FC8-BE76-D6BBFE6AD098}" type="slidenum">
              <a:rPr lang="en-CA" smtClean="0"/>
              <a:t>6</a:t>
            </a:fld>
            <a:endParaRPr lang="en-CA"/>
          </a:p>
        </p:txBody>
      </p:sp>
      <p:graphicFrame>
        <p:nvGraphicFramePr>
          <p:cNvPr id="8" name="Diagram 7">
            <a:extLst>
              <a:ext uri="{FF2B5EF4-FFF2-40B4-BE49-F238E27FC236}">
                <a16:creationId xmlns:a16="http://schemas.microsoft.com/office/drawing/2014/main" id="{DC6D811C-406A-E8E1-64B8-BD15F5CB6E69}"/>
              </a:ext>
            </a:extLst>
          </p:cNvPr>
          <p:cNvGraphicFramePr/>
          <p:nvPr>
            <p:extLst>
              <p:ext uri="{D42A27DB-BD31-4B8C-83A1-F6EECF244321}">
                <p14:modId xmlns:p14="http://schemas.microsoft.com/office/powerpoint/2010/main" val="1384119405"/>
              </p:ext>
            </p:extLst>
          </p:nvPr>
        </p:nvGraphicFramePr>
        <p:xfrm>
          <a:off x="190130" y="1890944"/>
          <a:ext cx="11430740" cy="3773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Connector 8">
            <a:extLst>
              <a:ext uri="{FF2B5EF4-FFF2-40B4-BE49-F238E27FC236}">
                <a16:creationId xmlns:a16="http://schemas.microsoft.com/office/drawing/2014/main" id="{6C835CF2-991C-F5A5-CFC0-7F411162DF55}"/>
              </a:ext>
            </a:extLst>
          </p:cNvPr>
          <p:cNvCxnSpPr/>
          <p:nvPr/>
        </p:nvCxnSpPr>
        <p:spPr>
          <a:xfrm>
            <a:off x="714375" y="1371600"/>
            <a:ext cx="1058567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8543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64416-4A96-1D72-ED60-241A4E9CCB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8F198C-DA7B-CC51-AFDE-FFCD70823BB4}"/>
              </a:ext>
            </a:extLst>
          </p:cNvPr>
          <p:cNvSpPr>
            <a:spLocks noGrp="1"/>
          </p:cNvSpPr>
          <p:nvPr>
            <p:ph type="title"/>
          </p:nvPr>
        </p:nvSpPr>
        <p:spPr>
          <a:xfrm>
            <a:off x="714375" y="246482"/>
            <a:ext cx="10763250" cy="1125118"/>
          </a:xfrm>
        </p:spPr>
        <p:txBody>
          <a:bodyPr vert="horz" lIns="91440" tIns="45720" rIns="91440" bIns="45720" rtlCol="0" anchor="ctr">
            <a:noAutofit/>
          </a:bodyPr>
          <a:lstStyle/>
          <a:p>
            <a:pPr>
              <a:lnSpc>
                <a:spcPct val="107000"/>
              </a:lnSpc>
              <a:spcBef>
                <a:spcPts val="0"/>
              </a:spcBef>
              <a:spcAft>
                <a:spcPts val="800"/>
              </a:spcAft>
            </a:pPr>
            <a:r>
              <a:rPr lang="en-CA" sz="3600" kern="100" dirty="0">
                <a:cs typeface="Times New Roman" panose="02020603050405020304" pitchFamily="18" charset="0"/>
              </a:rPr>
              <a:t>What Information Should be Communicated to the Newcomer Before the Sponsorship Ends? (Cont.)</a:t>
            </a:r>
            <a:endParaRPr lang="en-US" sz="3600" kern="100" dirty="0">
              <a:cs typeface="Times New Roman" panose="02020603050405020304" pitchFamily="18" charset="0"/>
            </a:endParaRPr>
          </a:p>
        </p:txBody>
      </p:sp>
      <p:sp>
        <p:nvSpPr>
          <p:cNvPr id="5" name="Slide Number Placeholder 4">
            <a:extLst>
              <a:ext uri="{FF2B5EF4-FFF2-40B4-BE49-F238E27FC236}">
                <a16:creationId xmlns:a16="http://schemas.microsoft.com/office/drawing/2014/main" id="{01E59515-08EF-68A4-69E9-737F607393B8}"/>
              </a:ext>
            </a:extLst>
          </p:cNvPr>
          <p:cNvSpPr>
            <a:spLocks noGrp="1"/>
          </p:cNvSpPr>
          <p:nvPr>
            <p:ph type="sldNum" sz="quarter" idx="12"/>
          </p:nvPr>
        </p:nvSpPr>
        <p:spPr/>
        <p:txBody>
          <a:bodyPr/>
          <a:lstStyle/>
          <a:p>
            <a:fld id="{50318FBC-E0C3-4FC8-BE76-D6BBFE6AD098}" type="slidenum">
              <a:rPr lang="en-CA" smtClean="0"/>
              <a:t>7</a:t>
            </a:fld>
            <a:endParaRPr lang="en-CA"/>
          </a:p>
        </p:txBody>
      </p:sp>
      <p:graphicFrame>
        <p:nvGraphicFramePr>
          <p:cNvPr id="8" name="Diagram 7">
            <a:extLst>
              <a:ext uri="{FF2B5EF4-FFF2-40B4-BE49-F238E27FC236}">
                <a16:creationId xmlns:a16="http://schemas.microsoft.com/office/drawing/2014/main" id="{93984EFA-D530-14E9-296B-3841DE213465}"/>
              </a:ext>
            </a:extLst>
          </p:cNvPr>
          <p:cNvGraphicFramePr/>
          <p:nvPr>
            <p:extLst>
              <p:ext uri="{D42A27DB-BD31-4B8C-83A1-F6EECF244321}">
                <p14:modId xmlns:p14="http://schemas.microsoft.com/office/powerpoint/2010/main" val="1659898623"/>
              </p:ext>
            </p:extLst>
          </p:nvPr>
        </p:nvGraphicFramePr>
        <p:xfrm>
          <a:off x="97655" y="1953087"/>
          <a:ext cx="11762912" cy="3995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Connector 6">
            <a:extLst>
              <a:ext uri="{FF2B5EF4-FFF2-40B4-BE49-F238E27FC236}">
                <a16:creationId xmlns:a16="http://schemas.microsoft.com/office/drawing/2014/main" id="{3325897C-C07F-3FCB-A9BA-EA58C20559A3}"/>
              </a:ext>
            </a:extLst>
          </p:cNvPr>
          <p:cNvCxnSpPr/>
          <p:nvPr/>
        </p:nvCxnSpPr>
        <p:spPr>
          <a:xfrm>
            <a:off x="714375" y="1371600"/>
            <a:ext cx="1058567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754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290254A4-4BAE-BD1C-4E55-B9F546704F0E}"/>
              </a:ext>
            </a:extLst>
          </p:cNvPr>
          <p:cNvSpPr>
            <a:spLocks noGrp="1"/>
          </p:cNvSpPr>
          <p:nvPr>
            <p:ph type="sldNum" sz="quarter" idx="12"/>
          </p:nvPr>
        </p:nvSpPr>
        <p:spPr/>
        <p:txBody>
          <a:bodyPr/>
          <a:lstStyle/>
          <a:p>
            <a:fld id="{50318FBC-E0C3-4FC8-BE76-D6BBFE6AD098}" type="slidenum">
              <a:rPr lang="en-CA" smtClean="0"/>
              <a:pPr/>
              <a:t>8</a:t>
            </a:fld>
            <a:endParaRPr lang="en-CA" dirty="0"/>
          </a:p>
        </p:txBody>
      </p:sp>
      <p:sp>
        <p:nvSpPr>
          <p:cNvPr id="9" name="Rectangle 8">
            <a:extLst>
              <a:ext uri="{FF2B5EF4-FFF2-40B4-BE49-F238E27FC236}">
                <a16:creationId xmlns:a16="http://schemas.microsoft.com/office/drawing/2014/main" id="{EDC6BC8B-DDA7-BE72-F00B-41955BF107AE}"/>
              </a:ext>
            </a:extLst>
          </p:cNvPr>
          <p:cNvSpPr/>
          <p:nvPr/>
        </p:nvSpPr>
        <p:spPr>
          <a:xfrm>
            <a:off x="548640" y="365125"/>
            <a:ext cx="9833610" cy="1097915"/>
          </a:xfrm>
          <a:prstGeom prst="rect">
            <a:avLst/>
          </a:prstGeom>
        </p:spPr>
        <p:txBody>
          <a:bodyPr vert="horz" lIns="91440" tIns="45720" rIns="91440" bIns="45720" rtlCol="0" anchor="ctr">
            <a:normAutofit fontScale="97500"/>
          </a:bodyPr>
          <a:lstStyle/>
          <a:p>
            <a:pPr>
              <a:lnSpc>
                <a:spcPct val="90000"/>
              </a:lnSpc>
              <a:spcBef>
                <a:spcPct val="0"/>
              </a:spcBef>
            </a:pPr>
            <a:endParaRPr lang="en-CA" sz="3600">
              <a:solidFill>
                <a:schemeClr val="tx1"/>
              </a:solidFill>
              <a:latin typeface="Georgia" panose="02040502050405020303" pitchFamily="18" charset="0"/>
              <a:ea typeface="+mj-ea"/>
              <a:cs typeface="+mj-cs"/>
            </a:endParaRPr>
          </a:p>
        </p:txBody>
      </p:sp>
      <p:sp>
        <p:nvSpPr>
          <p:cNvPr id="10" name="Title 1">
            <a:extLst>
              <a:ext uri="{FF2B5EF4-FFF2-40B4-BE49-F238E27FC236}">
                <a16:creationId xmlns:a16="http://schemas.microsoft.com/office/drawing/2014/main" id="{142E55B7-E5EF-F269-1A42-8C280D0CC923}"/>
              </a:ext>
            </a:extLst>
          </p:cNvPr>
          <p:cNvSpPr txBox="1">
            <a:spLocks/>
          </p:cNvSpPr>
          <p:nvPr/>
        </p:nvSpPr>
        <p:spPr>
          <a:xfrm>
            <a:off x="714375" y="212910"/>
            <a:ext cx="10585676" cy="1145377"/>
          </a:xfrm>
          <a:prstGeom prst="rect">
            <a:avLst/>
          </a:prstGeom>
        </p:spPr>
        <p:txBody>
          <a:bodyPr vert="horz" lIns="91440" tIns="45720" rIns="91440" bIns="45720" rtlCol="0" anchor="ctr">
            <a:noAutofit/>
          </a:bodyPr>
          <a:lstStyle>
            <a:lvl1pPr>
              <a:lnSpc>
                <a:spcPct val="107000"/>
              </a:lnSpc>
              <a:spcBef>
                <a:spcPts val="0"/>
              </a:spcBef>
              <a:spcAft>
                <a:spcPts val="800"/>
              </a:spcAft>
              <a:buNone/>
              <a:defRPr sz="3600" kern="100">
                <a:latin typeface="Georgia" panose="02040502050405020303" pitchFamily="18" charset="0"/>
                <a:ea typeface="+mj-ea"/>
                <a:cs typeface="Times New Roman" panose="02020603050405020304" pitchFamily="18" charset="0"/>
              </a:defRPr>
            </a:lvl1pPr>
          </a:lstStyle>
          <a:p>
            <a:r>
              <a:rPr lang="en-CA" dirty="0"/>
              <a:t>ORAT has Resources Available to Assist Sponsors with Settlement Needs</a:t>
            </a:r>
          </a:p>
        </p:txBody>
      </p:sp>
      <p:pic>
        <p:nvPicPr>
          <p:cNvPr id="11" name="Picture 10">
            <a:extLst>
              <a:ext uri="{FF2B5EF4-FFF2-40B4-BE49-F238E27FC236}">
                <a16:creationId xmlns:a16="http://schemas.microsoft.com/office/drawing/2014/main" id="{026C2D93-72FE-6564-2B03-CF71ADB6A535}"/>
              </a:ext>
            </a:extLst>
          </p:cNvPr>
          <p:cNvPicPr>
            <a:picLocks noChangeAspect="1"/>
          </p:cNvPicPr>
          <p:nvPr/>
        </p:nvPicPr>
        <p:blipFill>
          <a:blip r:embed="rId2"/>
          <a:stretch>
            <a:fillRect/>
          </a:stretch>
        </p:blipFill>
        <p:spPr>
          <a:xfrm>
            <a:off x="1326351" y="1537128"/>
            <a:ext cx="3178840" cy="4108117"/>
          </a:xfrm>
          <a:prstGeom prst="rect">
            <a:avLst/>
          </a:prstGeom>
          <a:ln w="3175">
            <a:solidFill>
              <a:schemeClr val="tx1"/>
            </a:solidFill>
          </a:ln>
        </p:spPr>
      </p:pic>
      <p:pic>
        <p:nvPicPr>
          <p:cNvPr id="12" name="Picture 11">
            <a:extLst>
              <a:ext uri="{FF2B5EF4-FFF2-40B4-BE49-F238E27FC236}">
                <a16:creationId xmlns:a16="http://schemas.microsoft.com/office/drawing/2014/main" id="{845F6092-238D-25E7-6FB3-2A1CE7C53D59}"/>
              </a:ext>
            </a:extLst>
          </p:cNvPr>
          <p:cNvPicPr>
            <a:picLocks noChangeAspect="1"/>
          </p:cNvPicPr>
          <p:nvPr/>
        </p:nvPicPr>
        <p:blipFill>
          <a:blip r:embed="rId3"/>
          <a:stretch>
            <a:fillRect/>
          </a:stretch>
        </p:blipFill>
        <p:spPr>
          <a:xfrm>
            <a:off x="6832771" y="1537128"/>
            <a:ext cx="3194331" cy="4134743"/>
          </a:xfrm>
          <a:prstGeom prst="rect">
            <a:avLst/>
          </a:prstGeom>
          <a:noFill/>
          <a:ln w="3175">
            <a:solidFill>
              <a:schemeClr val="tx1"/>
            </a:solidFill>
          </a:ln>
        </p:spPr>
      </p:pic>
      <p:sp>
        <p:nvSpPr>
          <p:cNvPr id="14" name="Rectangle 13">
            <a:extLst>
              <a:ext uri="{FF2B5EF4-FFF2-40B4-BE49-F238E27FC236}">
                <a16:creationId xmlns:a16="http://schemas.microsoft.com/office/drawing/2014/main" id="{07132973-A095-24C3-569F-6471F10D96BB}"/>
              </a:ext>
            </a:extLst>
          </p:cNvPr>
          <p:cNvSpPr/>
          <p:nvPr/>
        </p:nvSpPr>
        <p:spPr>
          <a:xfrm>
            <a:off x="5908901" y="5698497"/>
            <a:ext cx="5391150" cy="369332"/>
          </a:xfrm>
          <a:prstGeom prst="rect">
            <a:avLst/>
          </a:prstGeom>
          <a:noFill/>
        </p:spPr>
        <p:txBody>
          <a:bodyPr wrap="square">
            <a:spAutoFit/>
          </a:bodyPr>
          <a:lstStyle/>
          <a:p>
            <a:r>
              <a:rPr lang="en-US" dirty="0">
                <a:hlinkClick r:id="rId4"/>
              </a:rPr>
              <a:t>o-sponsor-resource-toolbox.pdf (archtoronto.org)</a:t>
            </a:r>
            <a:endParaRPr lang="en-CA" dirty="0"/>
          </a:p>
        </p:txBody>
      </p:sp>
      <p:sp>
        <p:nvSpPr>
          <p:cNvPr id="18" name="TextBox 17">
            <a:extLst>
              <a:ext uri="{FF2B5EF4-FFF2-40B4-BE49-F238E27FC236}">
                <a16:creationId xmlns:a16="http://schemas.microsoft.com/office/drawing/2014/main" id="{10458392-5137-1333-544B-1C81CCE536C6}"/>
              </a:ext>
            </a:extLst>
          </p:cNvPr>
          <p:cNvSpPr txBox="1"/>
          <p:nvPr/>
        </p:nvSpPr>
        <p:spPr>
          <a:xfrm>
            <a:off x="891949" y="5689020"/>
            <a:ext cx="6096000" cy="369332"/>
          </a:xfrm>
          <a:prstGeom prst="rect">
            <a:avLst/>
          </a:prstGeom>
          <a:noFill/>
        </p:spPr>
        <p:txBody>
          <a:bodyPr wrap="square">
            <a:spAutoFit/>
          </a:bodyPr>
          <a:lstStyle/>
          <a:p>
            <a:r>
              <a:rPr lang="en-US" dirty="0">
                <a:hlinkClick r:id="rId5"/>
              </a:rPr>
              <a:t>o-cg-handbook.pdf (archtoronto.org)</a:t>
            </a:r>
            <a:endParaRPr lang="en-US" dirty="0"/>
          </a:p>
        </p:txBody>
      </p:sp>
      <p:cxnSp>
        <p:nvCxnSpPr>
          <p:cNvPr id="2" name="Straight Connector 1">
            <a:extLst>
              <a:ext uri="{FF2B5EF4-FFF2-40B4-BE49-F238E27FC236}">
                <a16:creationId xmlns:a16="http://schemas.microsoft.com/office/drawing/2014/main" id="{0024B9AC-EC98-A005-7A00-3ED026FBFA09}"/>
              </a:ext>
            </a:extLst>
          </p:cNvPr>
          <p:cNvCxnSpPr/>
          <p:nvPr/>
        </p:nvCxnSpPr>
        <p:spPr>
          <a:xfrm>
            <a:off x="714375" y="1371600"/>
            <a:ext cx="1058567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0803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C24A8-354E-315C-5FE5-71702026816E}"/>
              </a:ext>
            </a:extLst>
          </p:cNvPr>
          <p:cNvSpPr>
            <a:spLocks noGrp="1"/>
          </p:cNvSpPr>
          <p:nvPr>
            <p:ph type="title"/>
          </p:nvPr>
        </p:nvSpPr>
        <p:spPr>
          <a:xfrm>
            <a:off x="714375" y="136526"/>
            <a:ext cx="10585676" cy="1235070"/>
          </a:xfrm>
        </p:spPr>
        <p:txBody>
          <a:bodyPr vert="horz" lIns="91440" tIns="45720" rIns="91440" bIns="45720" rtlCol="0" anchor="ctr">
            <a:noAutofit/>
          </a:bodyPr>
          <a:lstStyle/>
          <a:p>
            <a:pPr>
              <a:lnSpc>
                <a:spcPct val="107000"/>
              </a:lnSpc>
              <a:spcBef>
                <a:spcPts val="0"/>
              </a:spcBef>
              <a:spcAft>
                <a:spcPts val="800"/>
              </a:spcAft>
            </a:pPr>
            <a:r>
              <a:rPr lang="en-CA" sz="3600" kern="100" dirty="0">
                <a:cs typeface="Times New Roman" panose="02020603050405020304" pitchFamily="18" charset="0"/>
              </a:rPr>
              <a:t>How &amp; When Should Newcomer(s) Who </a:t>
            </a:r>
            <a:r>
              <a:rPr lang="en-CA" sz="3600" u="sng" kern="100" dirty="0">
                <a:cs typeface="Times New Roman" panose="02020603050405020304" pitchFamily="18" charset="0"/>
              </a:rPr>
              <a:t>are not </a:t>
            </a:r>
            <a:r>
              <a:rPr lang="en-CA" sz="3600" kern="100" dirty="0">
                <a:cs typeface="Times New Roman" panose="02020603050405020304" pitchFamily="18" charset="0"/>
              </a:rPr>
              <a:t>Self-Sufficient Apply for Social Assistance?</a:t>
            </a:r>
            <a:endParaRPr lang="en-US" sz="3600" kern="100" dirty="0">
              <a:cs typeface="Times New Roman" panose="02020603050405020304" pitchFamily="18" charset="0"/>
            </a:endParaRPr>
          </a:p>
        </p:txBody>
      </p:sp>
      <p:graphicFrame>
        <p:nvGraphicFramePr>
          <p:cNvPr id="9" name="Content Placeholder 2">
            <a:extLst>
              <a:ext uri="{FF2B5EF4-FFF2-40B4-BE49-F238E27FC236}">
                <a16:creationId xmlns:a16="http://schemas.microsoft.com/office/drawing/2014/main" id="{549B8622-E8B9-1FCB-76D3-8F9F529AD510}"/>
              </a:ext>
            </a:extLst>
          </p:cNvPr>
          <p:cNvGraphicFramePr>
            <a:graphicFrameLocks noGrp="1"/>
          </p:cNvGraphicFramePr>
          <p:nvPr>
            <p:ph idx="1"/>
            <p:extLst>
              <p:ext uri="{D42A27DB-BD31-4B8C-83A1-F6EECF244321}">
                <p14:modId xmlns:p14="http://schemas.microsoft.com/office/powerpoint/2010/main" val="3967130555"/>
              </p:ext>
            </p:extLst>
          </p:nvPr>
        </p:nvGraphicFramePr>
        <p:xfrm>
          <a:off x="96500" y="1779892"/>
          <a:ext cx="11635016" cy="3830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D44B47C9-6306-3327-82FA-F5FD9EAA43F8}"/>
              </a:ext>
            </a:extLst>
          </p:cNvPr>
          <p:cNvSpPr>
            <a:spLocks noGrp="1"/>
          </p:cNvSpPr>
          <p:nvPr>
            <p:ph type="sldNum" sz="quarter" idx="12"/>
          </p:nvPr>
        </p:nvSpPr>
        <p:spPr>
          <a:xfrm>
            <a:off x="8864600" y="6356350"/>
            <a:ext cx="2743200" cy="365125"/>
          </a:xfrm>
        </p:spPr>
        <p:txBody>
          <a:bodyPr>
            <a:normAutofit/>
          </a:bodyPr>
          <a:lstStyle/>
          <a:p>
            <a:pPr algn="r">
              <a:spcAft>
                <a:spcPts val="600"/>
              </a:spcAft>
            </a:pPr>
            <a:fld id="{50318FBC-E0C3-4FC8-BE76-D6BBFE6AD098}" type="slidenum">
              <a:rPr lang="en-CA">
                <a:solidFill>
                  <a:schemeClr val="tx1">
                    <a:lumMod val="75000"/>
                    <a:lumOff val="25000"/>
                  </a:schemeClr>
                </a:solidFill>
              </a:rPr>
              <a:pPr algn="r">
                <a:spcAft>
                  <a:spcPts val="600"/>
                </a:spcAft>
              </a:pPr>
              <a:t>9</a:t>
            </a:fld>
            <a:endParaRPr lang="en-CA">
              <a:solidFill>
                <a:schemeClr val="tx1">
                  <a:lumMod val="75000"/>
                  <a:lumOff val="25000"/>
                </a:schemeClr>
              </a:solidFill>
            </a:endParaRPr>
          </a:p>
        </p:txBody>
      </p:sp>
      <p:sp>
        <p:nvSpPr>
          <p:cNvPr id="7" name="TextBox 6">
            <a:extLst>
              <a:ext uri="{FF2B5EF4-FFF2-40B4-BE49-F238E27FC236}">
                <a16:creationId xmlns:a16="http://schemas.microsoft.com/office/drawing/2014/main" id="{CEF5DA80-E5B8-9598-1BED-178607C8D053}"/>
              </a:ext>
            </a:extLst>
          </p:cNvPr>
          <p:cNvSpPr txBox="1"/>
          <p:nvPr/>
        </p:nvSpPr>
        <p:spPr>
          <a:xfrm>
            <a:off x="2181613" y="5176085"/>
            <a:ext cx="7687886" cy="407035"/>
          </a:xfrm>
          <a:prstGeom prst="rect">
            <a:avLst/>
          </a:prstGeom>
          <a:noFill/>
        </p:spPr>
        <p:txBody>
          <a:bodyPr wrap="square">
            <a:spAutoFit/>
          </a:bodyPr>
          <a:lstStyle/>
          <a:p>
            <a:pPr marL="0" marR="0" indent="0">
              <a:lnSpc>
                <a:spcPct val="107000"/>
              </a:lnSpc>
              <a:spcBef>
                <a:spcPts val="0"/>
              </a:spcBef>
              <a:spcAft>
                <a:spcPts val="0"/>
              </a:spcAft>
              <a:buNone/>
            </a:pPr>
            <a:r>
              <a:rPr lang="en-CA" sz="2000" kern="100" dirty="0">
                <a:effectLst/>
                <a:latin typeface="Calibri" panose="020F0502020204030204" pitchFamily="34" charset="0"/>
                <a:ea typeface="Calibri" panose="020F0502020204030204" pitchFamily="34" charset="0"/>
                <a:cs typeface="Times New Roman" panose="02020603050405020304" pitchFamily="18" charset="0"/>
              </a:rPr>
              <a:t>Website: </a:t>
            </a:r>
            <a:r>
              <a:rPr lang="en-CA" sz="20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http://www.mcss.gov.on.ca/en/mcss/programs/social/ow/</a:t>
            </a:r>
            <a:r>
              <a:rPr lang="en-CA" sz="20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7BE7FC52-182C-FADE-1456-756FBE480E9B}"/>
              </a:ext>
            </a:extLst>
          </p:cNvPr>
          <p:cNvSpPr txBox="1">
            <a:spLocks/>
          </p:cNvSpPr>
          <p:nvPr/>
        </p:nvSpPr>
        <p:spPr>
          <a:xfrm>
            <a:off x="2341093" y="2523865"/>
            <a:ext cx="643106" cy="461665"/>
          </a:xfrm>
          <a:prstGeom prst="rect">
            <a:avLst/>
          </a:prstGeom>
          <a:noFill/>
        </p:spPr>
        <p:txBody>
          <a:bodyPr wrap="square" rtlCol="0">
            <a:spAutoFit/>
          </a:bodyPr>
          <a:lstStyle/>
          <a:p>
            <a:r>
              <a:rPr lang="en-US" sz="2400" b="1" dirty="0"/>
              <a:t>12</a:t>
            </a:r>
          </a:p>
        </p:txBody>
      </p:sp>
      <p:cxnSp>
        <p:nvCxnSpPr>
          <p:cNvPr id="3" name="Straight Connector 2">
            <a:extLst>
              <a:ext uri="{FF2B5EF4-FFF2-40B4-BE49-F238E27FC236}">
                <a16:creationId xmlns:a16="http://schemas.microsoft.com/office/drawing/2014/main" id="{48E1E2B3-1888-8B74-A820-B7045C8501D6}"/>
              </a:ext>
            </a:extLst>
          </p:cNvPr>
          <p:cNvCxnSpPr/>
          <p:nvPr/>
        </p:nvCxnSpPr>
        <p:spPr>
          <a:xfrm>
            <a:off x="714375" y="1371600"/>
            <a:ext cx="1058567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0690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2339</TotalTime>
  <Words>2775</Words>
  <Application>Microsoft Office PowerPoint</Application>
  <PresentationFormat>Widescreen</PresentationFormat>
  <Paragraphs>224</Paragraphs>
  <Slides>25</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Aptos</vt:lpstr>
      <vt:lpstr>Arial</vt:lpstr>
      <vt:lpstr>Calibri</vt:lpstr>
      <vt:lpstr>Georgia</vt:lpstr>
      <vt:lpstr>Symbol</vt:lpstr>
      <vt:lpstr>Times New Roman</vt:lpstr>
      <vt:lpstr>Office Theme</vt:lpstr>
      <vt:lpstr>Preparing for Month 13  The End of the Sponsorship Year</vt:lpstr>
      <vt:lpstr>Topics Covered: </vt:lpstr>
      <vt:lpstr>When to Begin Preparing the Newcomer(s) for the Post-Sponsorship Period?</vt:lpstr>
      <vt:lpstr>What Should Sponsors Consider When the Sponsorship is Coming to an End? </vt:lpstr>
      <vt:lpstr>Informal Evaluation of the Sponsorship</vt:lpstr>
      <vt:lpstr>What Information Should be Communicated to the Newcomer Before the Sponsorship Ends?</vt:lpstr>
      <vt:lpstr>What Information Should be Communicated to the Newcomer Before the Sponsorship Ends? (Cont.)</vt:lpstr>
      <vt:lpstr>PowerPoint Presentation</vt:lpstr>
      <vt:lpstr>How &amp; When Should Newcomer(s) Who are not Self-Sufficient Apply for Social Assistance?</vt:lpstr>
      <vt:lpstr>Month 13 Planning Checklist</vt:lpstr>
      <vt:lpstr>Planning Checklist  Housing</vt:lpstr>
      <vt:lpstr>Documents &amp; Application Forms</vt:lpstr>
      <vt:lpstr>Employment</vt:lpstr>
      <vt:lpstr>Finances</vt:lpstr>
      <vt:lpstr> Health</vt:lpstr>
      <vt:lpstr>Health (continued)</vt:lpstr>
      <vt:lpstr>Education</vt:lpstr>
      <vt:lpstr>English Language Classes</vt:lpstr>
      <vt:lpstr>Social Services</vt:lpstr>
      <vt:lpstr>Transportation</vt:lpstr>
      <vt:lpstr>Interpretation</vt:lpstr>
      <vt:lpstr>Community Support &amp; Orientation</vt:lpstr>
      <vt:lpstr>What Relationship Should Sponsors have with the Newcomer(s) in the Post-Sponsorship Period?</vt:lpstr>
      <vt:lpstr>Post Sponsorship Relationship</vt:lpstr>
      <vt:lpstr>Support is Available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Algebraeel, Hazem</dc:creator>
  <cp:lastModifiedBy>Rawoof, Mays</cp:lastModifiedBy>
  <cp:revision>22</cp:revision>
  <dcterms:created xsi:type="dcterms:W3CDTF">2017-02-13T14:58:38Z</dcterms:created>
  <dcterms:modified xsi:type="dcterms:W3CDTF">2024-03-07T17:16:45Z</dcterms:modified>
</cp:coreProperties>
</file>